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73" r:id="rId2"/>
    <p:sldId id="274" r:id="rId3"/>
    <p:sldId id="256" r:id="rId4"/>
    <p:sldId id="267" r:id="rId5"/>
    <p:sldId id="257" r:id="rId6"/>
    <p:sldId id="258" r:id="rId7"/>
    <p:sldId id="260" r:id="rId8"/>
    <p:sldId id="268" r:id="rId9"/>
    <p:sldId id="269" r:id="rId10"/>
    <p:sldId id="270" r:id="rId11"/>
    <p:sldId id="262" r:id="rId12"/>
    <p:sldId id="263" r:id="rId13"/>
    <p:sldId id="271" r:id="rId14"/>
    <p:sldId id="264" r:id="rId15"/>
    <p:sldId id="265" r:id="rId16"/>
  </p:sldIdLst>
  <p:sldSz cx="18288000" cy="10287000"/>
  <p:notesSz cx="6858000" cy="9144000"/>
  <p:embeddedFontLst>
    <p:embeddedFont>
      <p:font typeface="Poppins" panose="00000500000000000000" pitchFamily="2" charset="0"/>
      <p:regular r:id="rId18"/>
      <p:bold r:id="rId19"/>
    </p:embeddedFont>
    <p:embeddedFont>
      <p:font typeface="Poppins Bold" panose="000008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816"/>
    <a:srgbClr val="A0A4A6"/>
    <a:srgbClr val="3E3D3A"/>
    <a:srgbClr val="4853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683599-03BE-44D2-95A1-18A8913F423E}" v="204" dt="2025-05-07T23:52:37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9" d="100"/>
          <a:sy n="39" d="100"/>
        </p:scale>
        <p:origin x="94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6:40:15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6204 261 24575,'0'437'0,"0"-432"0,0 11 0,0 1 0,-1-1 0,-6 27 0,6-39 0,0 1 0,0-1 0,-1 0 0,1 0 0,-1 0 0,0 0 0,0 0 0,-1-1 0,1 1 0,-1-1 0,0 1 0,0-1 0,0 0 0,0 0 0,-1 0 0,1-1 0,-1 1 0,-6 3 0,0-2 0,1-1 0,-1 0 0,1 0 0,-1-1 0,0 0 0,-18 0 0,-64-3 0,62-1 0,-853-8 0,780 10 0,66-2 0,1-1 0,-70-17 0,64 10 0,-72-6 0,-359 13 0,247 5 0,197-1 0,-40-1 0,-1-2 0,-107-17 0,101 6 0,-113-4 0,-76 15 0,225 2 0,16-2 0,-1-1 0,1-1 0,0-1 0,0-1 0,1-1 0,-27-11 0,-49-15 0,55 24 0,1 1 0,-88-3 0,-90 13 0,90 1 0,-785-2 0,886 1 0,0 1 0,0 2 0,0 1 0,1 1 0,-56 22 0,-2-1 0,58-20 0,-1-2 0,0-1 0,-49 2 0,-94-9 0,87 0 0,70 2 0,-9 0 0,-44-6 0,60 5 0,1-1 0,0-1 0,0 1 0,0-1 0,0-1 0,0 1 0,0-1 0,1-1 0,-8-5 0,-11-10 0,-1-1 0,-34-20 0,53 36 0,0 0 0,0 0 0,1 0 0,0-1 0,0 0 0,1-1 0,0 1 0,0-1 0,0 0 0,1-1 0,0 0 0,0 1 0,1-2 0,0 1 0,0 0 0,1-1 0,1 1 0,-1-1 0,1 0 0,0 0 0,1 0 0,0-11 0,-1-37 0,6-68 0,-1 68 0,-4-61 0,1 109 0,-1 1 0,0-1 0,0 0 0,-1 0 0,0 1 0,-1 0 0,0-1 0,0 1 0,-1 0 0,-5-9 0,9 16 0,0 1 0,0 0 0,0 0 0,-1-1 0,1 1 0,0 0 0,0 0 0,0 0 0,0-1 0,-1 1 0,1 0 0,0 0 0,0 0 0,0 0 0,0-1 0,-1 1 0,1 0 0,0 0 0,0 0 0,-1 0 0,1 0 0,0 0 0,0 0 0,-1 0 0,1 0 0,0 0 0,0 0 0,-1 0 0,1 0 0,0 0 0,0 0 0,-1 0 0,1 0 0,0 0 0,0 0 0,0 0 0,-1 0 0,1 0 0,0 0 0,0 0 0,-1 1 0,1-1 0,0 0 0,0 0 0,0 0 0,0 0 0,-1 1 0,1-1 0,0 0 0,0 0 0,0 0 0,0 1 0,0-1 0,-1 0 0,-4 15 0,0 26-4,1 0 1,2 1-1,5 51 0,-1-24-1346,-2-22-5476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6:40:21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79159-E7EC-45A8-859A-D7BE898F0D62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381F4-8A48-43D0-92F1-48DC35719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85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381F4-8A48-43D0-92F1-48DC35719A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02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381F4-8A48-43D0-92F1-48DC35719A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67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381F4-8A48-43D0-92F1-48DC35719A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31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6.svg"/><Relationship Id="rId7" Type="http://schemas.openxmlformats.org/officeDocument/2006/relationships/image" Target="../media/image29.png"/><Relationship Id="rId12" Type="http://schemas.openxmlformats.org/officeDocument/2006/relationships/image" Target="../media/image3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12.png"/><Relationship Id="rId1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12" Type="http://schemas.openxmlformats.org/officeDocument/2006/relationships/image" Target="../media/image11.png"/><Relationship Id="rId17" Type="http://schemas.openxmlformats.org/officeDocument/2006/relationships/slide" Target="slide12.xml"/><Relationship Id="rId2" Type="http://schemas.openxmlformats.org/officeDocument/2006/relationships/image" Target="../media/image5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8.xml"/><Relationship Id="rId5" Type="http://schemas.openxmlformats.org/officeDocument/2006/relationships/slide" Target="slide6.xml"/><Relationship Id="rId15" Type="http://schemas.openxmlformats.org/officeDocument/2006/relationships/image" Target="../media/image12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4" Type="http://schemas.openxmlformats.org/officeDocument/2006/relationships/slide" Target="slide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6.svg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slide" Target="slide10.xml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6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573934"/>
            <a:ext cx="16230600" cy="143414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90446177-12D7-FDC0-A3BF-39578775D396}"/>
              </a:ext>
            </a:extLst>
          </p:cNvPr>
          <p:cNvSpPr txBox="1"/>
          <p:nvPr/>
        </p:nvSpPr>
        <p:spPr>
          <a:xfrm>
            <a:off x="0" y="4381500"/>
            <a:ext cx="10363200" cy="2039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899"/>
              </a:lnSpc>
              <a:spcBef>
                <a:spcPct val="0"/>
              </a:spcBef>
            </a:pPr>
            <a:r>
              <a:rPr lang="en-US" sz="13800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PREDATOR</a:t>
            </a:r>
            <a:endParaRPr lang="en-US" sz="16100" b="1" dirty="0">
              <a:solidFill>
                <a:schemeClr val="bg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7" name="Video 11">
            <a:hlinkClick r:id="" action="ppaction://media"/>
            <a:extLst>
              <a:ext uri="{FF2B5EF4-FFF2-40B4-BE49-F238E27FC236}">
                <a16:creationId xmlns:a16="http://schemas.microsoft.com/office/drawing/2014/main" id="{17202547-1354-4DED-C1FB-27F837D54C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750"/>
                </p14:media>
              </p:ext>
            </p:extLst>
          </p:nvPr>
        </p:nvPicPr>
        <p:blipFill>
          <a:blip r:embed="rId6"/>
          <a:srcRect t="6871"/>
          <a:stretch/>
        </p:blipFill>
        <p:spPr>
          <a:xfrm>
            <a:off x="10235446" y="15471"/>
            <a:ext cx="8052554" cy="102870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2459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200">
        <p:split orient="vert"/>
      </p:transition>
    </mc:Choice>
    <mc:Fallback xmlns="">
      <p:transition spd="slow" advClick="0" advTm="52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1D748-76F4-8EB2-A4FD-DE841820C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480695"/>
            <a:ext cx="7772400" cy="1470025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Visualization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53C59D-A81F-E32A-7856-870F156398FE}"/>
              </a:ext>
            </a:extLst>
          </p:cNvPr>
          <p:cNvSpPr/>
          <p:nvPr/>
        </p:nvSpPr>
        <p:spPr>
          <a:xfrm>
            <a:off x="1143000" y="532765"/>
            <a:ext cx="5867400" cy="135699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diagram of a process&#10;&#10;AI-generated content may be incorrect.">
            <a:extLst>
              <a:ext uri="{FF2B5EF4-FFF2-40B4-BE49-F238E27FC236}">
                <a16:creationId xmlns:a16="http://schemas.microsoft.com/office/drawing/2014/main" id="{D0B953AF-4D04-2DDB-D91B-F4B7B7160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871" y="518795"/>
            <a:ext cx="6209129" cy="93136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C937450-24BE-B8D0-BE17-B1F5D3D5A240}"/>
                  </a:ext>
                </a:extLst>
              </p14:cNvPr>
              <p14:cNvContentPartPr/>
              <p14:nvPr/>
            </p14:nvContentPartPr>
            <p14:xfrm>
              <a:off x="11793600" y="9781704"/>
              <a:ext cx="2233800" cy="318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C937450-24BE-B8D0-BE17-B1F5D3D5A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84600" y="9773064"/>
                <a:ext cx="22514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9C22EAA-2FB1-1723-7D26-0DDCE75D663E}"/>
                  </a:ext>
                </a:extLst>
              </p14:cNvPr>
              <p14:cNvContentPartPr/>
              <p14:nvPr/>
            </p14:nvContentPartPr>
            <p14:xfrm>
              <a:off x="-2651400" y="49922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9C22EAA-2FB1-1723-7D26-0DDCE75D66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660400" y="498362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A blue and red grid with white and red squares&#10;&#10;AI-generated content may be incorrect.">
            <a:extLst>
              <a:ext uri="{FF2B5EF4-FFF2-40B4-BE49-F238E27FC236}">
                <a16:creationId xmlns:a16="http://schemas.microsoft.com/office/drawing/2014/main" id="{57E1C8EC-1DD2-6D0A-EAAF-B302FF28E8E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76" y="2324100"/>
            <a:ext cx="7772400" cy="704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63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B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3769930" y="9444446"/>
            <a:ext cx="3887635" cy="602564"/>
            <a:chOff x="0" y="0"/>
            <a:chExt cx="547984" cy="849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7984" cy="84935"/>
            </a:xfrm>
            <a:custGeom>
              <a:avLst/>
              <a:gdLst/>
              <a:ahLst/>
              <a:cxnLst/>
              <a:rect l="l" t="t" r="r" b="b"/>
              <a:pathLst>
                <a:path w="547984" h="84935">
                  <a:moveTo>
                    <a:pt x="0" y="0"/>
                  </a:moveTo>
                  <a:lnTo>
                    <a:pt x="547984" y="0"/>
                  </a:lnTo>
                  <a:lnTo>
                    <a:pt x="547984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1B2B17">
                <a:alpha val="18824"/>
              </a:srgbClr>
            </a:solidFill>
            <a:ln w="38100" cap="sq">
              <a:solidFill>
                <a:srgbClr val="E8BA31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47984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957675" y="983371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0" y="0"/>
                </a:moveTo>
                <a:lnTo>
                  <a:pt x="301625" y="0"/>
                </a:lnTo>
                <a:lnTo>
                  <a:pt x="301625" y="301625"/>
                </a:lnTo>
                <a:lnTo>
                  <a:pt x="0" y="30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9" name="Group 9"/>
          <p:cNvGrpSpPr/>
          <p:nvPr/>
        </p:nvGrpSpPr>
        <p:grpSpPr>
          <a:xfrm>
            <a:off x="897371" y="9471712"/>
            <a:ext cx="608679" cy="602564"/>
            <a:chOff x="0" y="0"/>
            <a:chExt cx="85797" cy="849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7" cy="84935"/>
            </a:xfrm>
            <a:custGeom>
              <a:avLst/>
              <a:gdLst/>
              <a:ahLst/>
              <a:cxnLst/>
              <a:rect l="l" t="t" r="r" b="b"/>
              <a:pathLst>
                <a:path w="85797" h="84935">
                  <a:moveTo>
                    <a:pt x="0" y="0"/>
                  </a:moveTo>
                  <a:lnTo>
                    <a:pt x="85797" y="0"/>
                  </a:lnTo>
                  <a:lnTo>
                    <a:pt x="85797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1B2B17">
                <a:alpha val="18824"/>
              </a:srgbClr>
            </a:solidFill>
            <a:ln w="38100" cap="sq">
              <a:solidFill>
                <a:srgbClr val="E8BA31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3498062" y="9814666"/>
            <a:ext cx="8874737" cy="19050"/>
          </a:xfrm>
          <a:prstGeom prst="line">
            <a:avLst/>
          </a:prstGeom>
          <a:ln w="9525" cap="flat">
            <a:solidFill>
              <a:srgbClr val="E8BA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grpSp>
        <p:nvGrpSpPr>
          <p:cNvPr id="14" name="Group 14"/>
          <p:cNvGrpSpPr/>
          <p:nvPr/>
        </p:nvGrpSpPr>
        <p:grpSpPr>
          <a:xfrm>
            <a:off x="137998" y="3228702"/>
            <a:ext cx="4939961" cy="5803405"/>
            <a:chOff x="0" y="0"/>
            <a:chExt cx="494841" cy="5459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94841" cy="545972"/>
            </a:xfrm>
            <a:custGeom>
              <a:avLst/>
              <a:gdLst/>
              <a:ahLst/>
              <a:cxnLst/>
              <a:rect l="l" t="t" r="r" b="b"/>
              <a:pathLst>
                <a:path w="494841" h="545972">
                  <a:moveTo>
                    <a:pt x="0" y="0"/>
                  </a:moveTo>
                  <a:lnTo>
                    <a:pt x="494841" y="0"/>
                  </a:lnTo>
                  <a:lnTo>
                    <a:pt x="494841" y="545972"/>
                  </a:lnTo>
                  <a:lnTo>
                    <a:pt x="0" y="545972"/>
                  </a:lnTo>
                  <a:close/>
                </a:path>
              </a:pathLst>
            </a:custGeom>
            <a:blipFill>
              <a:blip r:embed="rId4"/>
              <a:stretch>
                <a:fillRect l="-32749" r="-32749"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490441" y="322861"/>
            <a:ext cx="8990830" cy="2549379"/>
            <a:chOff x="0" y="0"/>
            <a:chExt cx="2367955" cy="6714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67955" cy="671441"/>
            </a:xfrm>
            <a:custGeom>
              <a:avLst/>
              <a:gdLst/>
              <a:ahLst/>
              <a:cxnLst/>
              <a:rect l="l" t="t" r="r" b="b"/>
              <a:pathLst>
                <a:path w="2367955" h="671441">
                  <a:moveTo>
                    <a:pt x="0" y="0"/>
                  </a:moveTo>
                  <a:lnTo>
                    <a:pt x="2367955" y="0"/>
                  </a:lnTo>
                  <a:lnTo>
                    <a:pt x="2367955" y="671441"/>
                  </a:lnTo>
                  <a:lnTo>
                    <a:pt x="0" y="671441"/>
                  </a:lnTo>
                  <a:close/>
                </a:path>
              </a:pathLst>
            </a:custGeom>
            <a:solidFill>
              <a:srgbClr val="1B2B17"/>
            </a:solidFill>
            <a:ln w="38100" cap="sq">
              <a:solidFill>
                <a:srgbClr val="E8BA31"/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2367955" cy="728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575312" y="3362688"/>
            <a:ext cx="561252" cy="796428"/>
            <a:chOff x="0" y="-57150"/>
            <a:chExt cx="147820" cy="209759"/>
          </a:xfrm>
        </p:grpSpPr>
        <p:sp>
          <p:nvSpPr>
            <p:cNvPr id="22" name="Freeform 22"/>
            <p:cNvSpPr/>
            <p:nvPr/>
          </p:nvSpPr>
          <p:spPr>
            <a:xfrm>
              <a:off x="0" y="-7396"/>
              <a:ext cx="147820" cy="152609"/>
            </a:xfrm>
            <a:custGeom>
              <a:avLst/>
              <a:gdLst/>
              <a:ahLst/>
              <a:cxnLst/>
              <a:rect l="l" t="t" r="r" b="b"/>
              <a:pathLst>
                <a:path w="147820" h="152609">
                  <a:moveTo>
                    <a:pt x="0" y="0"/>
                  </a:moveTo>
                  <a:lnTo>
                    <a:pt x="147820" y="0"/>
                  </a:lnTo>
                  <a:lnTo>
                    <a:pt x="147820" y="152609"/>
                  </a:lnTo>
                  <a:lnTo>
                    <a:pt x="0" y="152609"/>
                  </a:lnTo>
                  <a:close/>
                </a:path>
              </a:pathLst>
            </a:custGeom>
            <a:solidFill>
              <a:srgbClr val="1B2B17"/>
            </a:solidFill>
            <a:ln w="19050" cap="sq">
              <a:solidFill>
                <a:srgbClr val="E8BA31"/>
              </a:solidFill>
              <a:prstDash val="solid"/>
              <a:miter/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47820" cy="209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442276" y="3617345"/>
            <a:ext cx="561252" cy="579437"/>
            <a:chOff x="0" y="0"/>
            <a:chExt cx="147820" cy="15260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7820" cy="152609"/>
            </a:xfrm>
            <a:custGeom>
              <a:avLst/>
              <a:gdLst/>
              <a:ahLst/>
              <a:cxnLst/>
              <a:rect l="l" t="t" r="r" b="b"/>
              <a:pathLst>
                <a:path w="147820" h="152609">
                  <a:moveTo>
                    <a:pt x="0" y="0"/>
                  </a:moveTo>
                  <a:lnTo>
                    <a:pt x="147820" y="0"/>
                  </a:lnTo>
                  <a:lnTo>
                    <a:pt x="147820" y="152609"/>
                  </a:lnTo>
                  <a:lnTo>
                    <a:pt x="0" y="152609"/>
                  </a:lnTo>
                  <a:close/>
                </a:path>
              </a:pathLst>
            </a:custGeom>
            <a:solidFill>
              <a:srgbClr val="1B2B17"/>
            </a:solidFill>
            <a:ln w="19050" cap="sq">
              <a:solidFill>
                <a:srgbClr val="E8BA31"/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47820" cy="209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5719244" y="3654799"/>
            <a:ext cx="273388" cy="300355"/>
          </a:xfrm>
          <a:custGeom>
            <a:avLst/>
            <a:gdLst/>
            <a:ahLst/>
            <a:cxnLst/>
            <a:rect l="l" t="t" r="r" b="b"/>
            <a:pathLst>
              <a:path w="273388" h="300355">
                <a:moveTo>
                  <a:pt x="0" y="0"/>
                </a:moveTo>
                <a:lnTo>
                  <a:pt x="273388" y="0"/>
                </a:lnTo>
                <a:lnTo>
                  <a:pt x="273388" y="300355"/>
                </a:lnTo>
                <a:lnTo>
                  <a:pt x="0" y="3003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28" name="Freeform 28"/>
          <p:cNvSpPr/>
          <p:nvPr/>
        </p:nvSpPr>
        <p:spPr>
          <a:xfrm>
            <a:off x="11573430" y="3764747"/>
            <a:ext cx="298943" cy="273397"/>
          </a:xfrm>
          <a:custGeom>
            <a:avLst/>
            <a:gdLst/>
            <a:ahLst/>
            <a:cxnLst/>
            <a:rect l="l" t="t" r="r" b="b"/>
            <a:pathLst>
              <a:path w="298943" h="273397">
                <a:moveTo>
                  <a:pt x="0" y="0"/>
                </a:moveTo>
                <a:lnTo>
                  <a:pt x="298944" y="0"/>
                </a:lnTo>
                <a:lnTo>
                  <a:pt x="298944" y="273397"/>
                </a:lnTo>
                <a:lnTo>
                  <a:pt x="0" y="2733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2" name="TextBox 32"/>
          <p:cNvSpPr txBox="1"/>
          <p:nvPr/>
        </p:nvSpPr>
        <p:spPr>
          <a:xfrm>
            <a:off x="14020800" y="9563842"/>
            <a:ext cx="2717701" cy="341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next slide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90316" y="9563841"/>
            <a:ext cx="1271165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 9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9540029"/>
            <a:ext cx="346022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313637" y="210824"/>
            <a:ext cx="9017308" cy="2817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7"/>
              </a:lnSpc>
              <a:spcBef>
                <a:spcPct val="0"/>
              </a:spcBef>
            </a:pPr>
            <a:r>
              <a:rPr lang="en-US" sz="787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TOOLS AND TECHNOLOGY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490451" y="3551597"/>
            <a:ext cx="3427460" cy="38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42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 TOOLS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223857" y="3589280"/>
            <a:ext cx="3092146" cy="359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6"/>
              </a:lnSpc>
            </a:pPr>
            <a:r>
              <a:rPr lang="en-US" sz="232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 TOOLS</a:t>
            </a:r>
          </a:p>
        </p:txBody>
      </p:sp>
      <p:pic>
        <p:nvPicPr>
          <p:cNvPr id="2050" name="Picture 2" descr="Nextjs logo Icons, Logos, Symbols ...">
            <a:extLst>
              <a:ext uri="{FF2B5EF4-FFF2-40B4-BE49-F238E27FC236}">
                <a16:creationId xmlns:a16="http://schemas.microsoft.com/office/drawing/2014/main" id="{7D0F21C1-C350-F5D6-420F-0381D7274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772" y="4307367"/>
            <a:ext cx="1823037" cy="182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cket.io&quot; Icon - Download for free ...">
            <a:extLst>
              <a:ext uri="{FF2B5EF4-FFF2-40B4-BE49-F238E27FC236}">
                <a16:creationId xmlns:a16="http://schemas.microsoft.com/office/drawing/2014/main" id="{55643140-ED00-627E-51AA-5B5234907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274" y="6562314"/>
            <a:ext cx="1547929" cy="15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ailwind CSS Logo PNG Vector (SVG) Free ...">
            <a:extLst>
              <a:ext uri="{FF2B5EF4-FFF2-40B4-BE49-F238E27FC236}">
                <a16:creationId xmlns:a16="http://schemas.microsoft.com/office/drawing/2014/main" id="{15553D47-B12D-1C68-212D-5920D1F4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01" y="6539755"/>
            <a:ext cx="1545336" cy="154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ython Logo transparent PNG - StickPNG">
            <a:extLst>
              <a:ext uri="{FF2B5EF4-FFF2-40B4-BE49-F238E27FC236}">
                <a16:creationId xmlns:a16="http://schemas.microsoft.com/office/drawing/2014/main" id="{2FE8B7A0-8605-406B-C2AB-E5DA91273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7801" y="4307367"/>
            <a:ext cx="1819656" cy="181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astAPI">
            <a:extLst>
              <a:ext uri="{FF2B5EF4-FFF2-40B4-BE49-F238E27FC236}">
                <a16:creationId xmlns:a16="http://schemas.microsoft.com/office/drawing/2014/main" id="{82E12B93-31EB-6B99-0B13-B066864FE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1271" y="6677031"/>
            <a:ext cx="35623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6" grpId="0"/>
      <p:bldP spid="38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B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49161" y="-4577"/>
            <a:ext cx="6938838" cy="3128777"/>
            <a:chOff x="1925633" y="289914"/>
            <a:chExt cx="1189180" cy="736161"/>
          </a:xfrm>
        </p:grpSpPr>
        <p:sp>
          <p:nvSpPr>
            <p:cNvPr id="3" name="Freeform 3"/>
            <p:cNvSpPr/>
            <p:nvPr/>
          </p:nvSpPr>
          <p:spPr>
            <a:xfrm>
              <a:off x="1925633" y="289914"/>
              <a:ext cx="1189180" cy="736161"/>
            </a:xfrm>
            <a:custGeom>
              <a:avLst/>
              <a:gdLst/>
              <a:ahLst/>
              <a:cxnLst/>
              <a:rect l="l" t="t" r="r" b="b"/>
              <a:pathLst>
                <a:path w="1189180" h="1105684">
                  <a:moveTo>
                    <a:pt x="0" y="0"/>
                  </a:moveTo>
                  <a:lnTo>
                    <a:pt x="1189180" y="0"/>
                  </a:lnTo>
                  <a:lnTo>
                    <a:pt x="1189180" y="1105684"/>
                  </a:lnTo>
                  <a:lnTo>
                    <a:pt x="0" y="1105684"/>
                  </a:lnTo>
                  <a:close/>
                </a:path>
              </a:pathLst>
            </a:custGeom>
            <a:blipFill>
              <a:blip r:embed="rId2"/>
              <a:stretch>
                <a:fillRect l="-33954" r="-33954"/>
              </a:stretch>
            </a:blip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882837" y="9519732"/>
            <a:ext cx="3887635" cy="602564"/>
            <a:chOff x="0" y="0"/>
            <a:chExt cx="547984" cy="849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7984" cy="84935"/>
            </a:xfrm>
            <a:custGeom>
              <a:avLst/>
              <a:gdLst/>
              <a:ahLst/>
              <a:cxnLst/>
              <a:rect l="l" t="t" r="r" b="b"/>
              <a:pathLst>
                <a:path w="547984" h="84935">
                  <a:moveTo>
                    <a:pt x="0" y="0"/>
                  </a:moveTo>
                  <a:lnTo>
                    <a:pt x="547984" y="0"/>
                  </a:lnTo>
                  <a:lnTo>
                    <a:pt x="547984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1B2B17">
                <a:alpha val="18824"/>
              </a:srgbClr>
            </a:solidFill>
            <a:ln w="38100" cap="sq">
              <a:solidFill>
                <a:srgbClr val="E8BA31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47984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535400" y="9676969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0" y="0"/>
                </a:moveTo>
                <a:lnTo>
                  <a:pt x="301625" y="0"/>
                </a:lnTo>
                <a:lnTo>
                  <a:pt x="301625" y="301625"/>
                </a:lnTo>
                <a:lnTo>
                  <a:pt x="0" y="301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11" name="Group 11"/>
          <p:cNvGrpSpPr/>
          <p:nvPr/>
        </p:nvGrpSpPr>
        <p:grpSpPr>
          <a:xfrm>
            <a:off x="0" y="4822497"/>
            <a:ext cx="4724400" cy="5464505"/>
            <a:chOff x="0" y="0"/>
            <a:chExt cx="581611" cy="5140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81611" cy="514089"/>
            </a:xfrm>
            <a:custGeom>
              <a:avLst/>
              <a:gdLst/>
              <a:ahLst/>
              <a:cxnLst/>
              <a:rect l="l" t="t" r="r" b="b"/>
              <a:pathLst>
                <a:path w="581611" h="545972">
                  <a:moveTo>
                    <a:pt x="0" y="0"/>
                  </a:moveTo>
                  <a:lnTo>
                    <a:pt x="581611" y="0"/>
                  </a:lnTo>
                  <a:lnTo>
                    <a:pt x="581611" y="545972"/>
                  </a:lnTo>
                  <a:lnTo>
                    <a:pt x="0" y="545972"/>
                  </a:lnTo>
                  <a:close/>
                </a:path>
              </a:pathLst>
            </a:custGeom>
            <a:blipFill>
              <a:blip r:embed="rId5"/>
              <a:stretch>
                <a:fillRect l="-33442" r="-33442"/>
              </a:stretch>
            </a:blip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8655736"/>
            <a:ext cx="608679" cy="602564"/>
            <a:chOff x="0" y="0"/>
            <a:chExt cx="85797" cy="849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797" cy="84935"/>
            </a:xfrm>
            <a:custGeom>
              <a:avLst/>
              <a:gdLst/>
              <a:ahLst/>
              <a:cxnLst/>
              <a:rect l="l" t="t" r="r" b="b"/>
              <a:pathLst>
                <a:path w="85797" h="84935">
                  <a:moveTo>
                    <a:pt x="0" y="0"/>
                  </a:moveTo>
                  <a:lnTo>
                    <a:pt x="85797" y="0"/>
                  </a:lnTo>
                  <a:lnTo>
                    <a:pt x="85797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1B2B17">
                <a:alpha val="18824"/>
              </a:srgbClr>
            </a:solidFill>
            <a:ln w="38100" cap="sq">
              <a:solidFill>
                <a:srgbClr val="E8BA31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3633063" y="9722224"/>
            <a:ext cx="8874737" cy="19050"/>
          </a:xfrm>
          <a:prstGeom prst="line">
            <a:avLst/>
          </a:prstGeom>
          <a:ln w="9525" cap="flat">
            <a:solidFill>
              <a:srgbClr val="E8BA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grpSp>
        <p:nvGrpSpPr>
          <p:cNvPr id="18" name="Group 18"/>
          <p:cNvGrpSpPr/>
          <p:nvPr/>
        </p:nvGrpSpPr>
        <p:grpSpPr>
          <a:xfrm>
            <a:off x="240741" y="212417"/>
            <a:ext cx="10742412" cy="2549379"/>
            <a:chOff x="0" y="0"/>
            <a:chExt cx="2829277" cy="6714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29277" cy="671441"/>
            </a:xfrm>
            <a:custGeom>
              <a:avLst/>
              <a:gdLst/>
              <a:ahLst/>
              <a:cxnLst/>
              <a:rect l="l" t="t" r="r" b="b"/>
              <a:pathLst>
                <a:path w="2829277" h="671441">
                  <a:moveTo>
                    <a:pt x="0" y="0"/>
                  </a:moveTo>
                  <a:lnTo>
                    <a:pt x="2829277" y="0"/>
                  </a:lnTo>
                  <a:lnTo>
                    <a:pt x="2829277" y="671441"/>
                  </a:lnTo>
                  <a:lnTo>
                    <a:pt x="0" y="671441"/>
                  </a:lnTo>
                  <a:close/>
                </a:path>
              </a:pathLst>
            </a:custGeom>
            <a:solidFill>
              <a:srgbClr val="1B2B17"/>
            </a:solidFill>
            <a:ln w="38100" cap="sq">
              <a:solidFill>
                <a:srgbClr val="E8BA31"/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2829277" cy="728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259915" y="9664138"/>
            <a:ext cx="270485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NEXT SLIDE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40759" y="9466637"/>
            <a:ext cx="1271165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 10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60029" y="9422187"/>
            <a:ext cx="346022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74030" y="0"/>
            <a:ext cx="8755178" cy="2850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90"/>
              </a:lnSpc>
              <a:spcBef>
                <a:spcPct val="0"/>
              </a:spcBef>
            </a:pPr>
            <a:r>
              <a:rPr lang="en-US" sz="813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COMPLEXITY ANALYSIS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876800" y="4850230"/>
            <a:ext cx="5595475" cy="493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40"/>
              </a:lnSpc>
            </a:pPr>
            <a:r>
              <a:rPr lang="en-US" sz="249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061297" y="4457700"/>
            <a:ext cx="5643080" cy="160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7561" lvl="1" indent="-273780" algn="just">
              <a:lnSpc>
                <a:spcPts val="4311"/>
              </a:lnSpc>
              <a:buFont typeface="Arial"/>
              <a:buChar char="•"/>
            </a:pPr>
            <a:endParaRPr lang="en-US" sz="253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311"/>
              </a:lnSpc>
            </a:pPr>
            <a:endParaRPr lang="en-US" sz="253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311"/>
              </a:lnSpc>
            </a:pPr>
            <a:r>
              <a:rPr lang="en-US" sz="253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943600" y="3293072"/>
            <a:ext cx="819539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5"/>
              </a:lnSpc>
            </a:pPr>
            <a:r>
              <a:rPr lang="en-US" sz="2971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SERIAL VS PARALLEL TIME COMPLEXITY</a:t>
            </a:r>
          </a:p>
        </p:txBody>
      </p:sp>
      <p:pic>
        <p:nvPicPr>
          <p:cNvPr id="37" name="Picture 36" descr="A table of execution&#10;&#10;AI-generated content may be incorrect.">
            <a:extLst>
              <a:ext uri="{FF2B5EF4-FFF2-40B4-BE49-F238E27FC236}">
                <a16:creationId xmlns:a16="http://schemas.microsoft.com/office/drawing/2014/main" id="{FBDC6802-9E9F-BB8E-55AA-2EC812F20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910785"/>
            <a:ext cx="12889124" cy="5406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8E9C4383-F823-E180-1106-A34EF8BF1608}"/>
              </a:ext>
            </a:extLst>
          </p:cNvPr>
          <p:cNvSpPr/>
          <p:nvPr/>
        </p:nvSpPr>
        <p:spPr>
          <a:xfrm>
            <a:off x="-190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7B599-1F36-923E-21E6-ECA56E3A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1550"/>
            <a:ext cx="18277115" cy="83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48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B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3371665" y="9252994"/>
            <a:ext cx="3887635" cy="602564"/>
            <a:chOff x="0" y="0"/>
            <a:chExt cx="547984" cy="849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7984" cy="84935"/>
            </a:xfrm>
            <a:custGeom>
              <a:avLst/>
              <a:gdLst/>
              <a:ahLst/>
              <a:cxnLst/>
              <a:rect l="l" t="t" r="r" b="b"/>
              <a:pathLst>
                <a:path w="547984" h="84935">
                  <a:moveTo>
                    <a:pt x="0" y="0"/>
                  </a:moveTo>
                  <a:lnTo>
                    <a:pt x="547984" y="0"/>
                  </a:lnTo>
                  <a:lnTo>
                    <a:pt x="547984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1B2B17">
                <a:alpha val="18824"/>
              </a:srgbClr>
            </a:solidFill>
            <a:ln w="38100" cap="sq">
              <a:solidFill>
                <a:srgbClr val="E8BA31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47984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738500" y="9384070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0" y="0"/>
                </a:moveTo>
                <a:lnTo>
                  <a:pt x="301626" y="0"/>
                </a:lnTo>
                <a:lnTo>
                  <a:pt x="301626" y="301625"/>
                </a:lnTo>
                <a:lnTo>
                  <a:pt x="0" y="30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11" name="Group 11"/>
          <p:cNvGrpSpPr/>
          <p:nvPr/>
        </p:nvGrpSpPr>
        <p:grpSpPr>
          <a:xfrm>
            <a:off x="1028700" y="9384070"/>
            <a:ext cx="608679" cy="602564"/>
            <a:chOff x="0" y="0"/>
            <a:chExt cx="85797" cy="849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7" cy="84935"/>
            </a:xfrm>
            <a:custGeom>
              <a:avLst/>
              <a:gdLst/>
              <a:ahLst/>
              <a:cxnLst/>
              <a:rect l="l" t="t" r="r" b="b"/>
              <a:pathLst>
                <a:path w="85797" h="84935">
                  <a:moveTo>
                    <a:pt x="0" y="0"/>
                  </a:moveTo>
                  <a:lnTo>
                    <a:pt x="85797" y="0"/>
                  </a:lnTo>
                  <a:lnTo>
                    <a:pt x="85797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1B2B17">
                <a:alpha val="18824"/>
              </a:srgbClr>
            </a:solidFill>
            <a:ln w="38100" cap="sq">
              <a:solidFill>
                <a:srgbClr val="E8BA31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3621149" y="9836507"/>
            <a:ext cx="8874737" cy="19050"/>
          </a:xfrm>
          <a:prstGeom prst="line">
            <a:avLst/>
          </a:prstGeom>
          <a:ln w="9525" cap="flat">
            <a:solidFill>
              <a:srgbClr val="E8BA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grpSp>
        <p:nvGrpSpPr>
          <p:cNvPr id="16" name="Group 16"/>
          <p:cNvGrpSpPr/>
          <p:nvPr/>
        </p:nvGrpSpPr>
        <p:grpSpPr>
          <a:xfrm>
            <a:off x="8799665" y="628382"/>
            <a:ext cx="9144000" cy="3335647"/>
            <a:chOff x="0" y="0"/>
            <a:chExt cx="1509807" cy="51677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09807" cy="516779"/>
            </a:xfrm>
            <a:custGeom>
              <a:avLst/>
              <a:gdLst/>
              <a:ahLst/>
              <a:cxnLst/>
              <a:rect l="l" t="t" r="r" b="b"/>
              <a:pathLst>
                <a:path w="1509807" h="516779">
                  <a:moveTo>
                    <a:pt x="0" y="0"/>
                  </a:moveTo>
                  <a:lnTo>
                    <a:pt x="1509807" y="0"/>
                  </a:lnTo>
                  <a:lnTo>
                    <a:pt x="1509807" y="516779"/>
                  </a:lnTo>
                  <a:lnTo>
                    <a:pt x="0" y="516779"/>
                  </a:lnTo>
                  <a:close/>
                </a:path>
              </a:pathLst>
            </a:custGeom>
            <a:blipFill>
              <a:blip r:embed="rId4"/>
              <a:stretch>
                <a:fillRect t="-33473" b="-33473"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66906" y="507116"/>
            <a:ext cx="7629712" cy="3552430"/>
            <a:chOff x="0" y="0"/>
            <a:chExt cx="1182042" cy="550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82042" cy="550364"/>
            </a:xfrm>
            <a:custGeom>
              <a:avLst/>
              <a:gdLst/>
              <a:ahLst/>
              <a:cxnLst/>
              <a:rect l="l" t="t" r="r" b="b"/>
              <a:pathLst>
                <a:path w="1182042" h="550364">
                  <a:moveTo>
                    <a:pt x="0" y="0"/>
                  </a:moveTo>
                  <a:lnTo>
                    <a:pt x="1182042" y="0"/>
                  </a:lnTo>
                  <a:lnTo>
                    <a:pt x="1182042" y="550364"/>
                  </a:lnTo>
                  <a:lnTo>
                    <a:pt x="0" y="550364"/>
                  </a:lnTo>
                  <a:close/>
                </a:path>
              </a:pathLst>
            </a:custGeom>
            <a:blipFill>
              <a:blip r:embed="rId5"/>
              <a:stretch>
                <a:fillRect t="-77640" b="-135328"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96551" y="4192941"/>
            <a:ext cx="8990830" cy="1860262"/>
            <a:chOff x="0" y="0"/>
            <a:chExt cx="2367955" cy="4899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67955" cy="489946"/>
            </a:xfrm>
            <a:custGeom>
              <a:avLst/>
              <a:gdLst/>
              <a:ahLst/>
              <a:cxnLst/>
              <a:rect l="l" t="t" r="r" b="b"/>
              <a:pathLst>
                <a:path w="2367955" h="489946">
                  <a:moveTo>
                    <a:pt x="0" y="0"/>
                  </a:moveTo>
                  <a:lnTo>
                    <a:pt x="2367955" y="0"/>
                  </a:lnTo>
                  <a:lnTo>
                    <a:pt x="2367955" y="489946"/>
                  </a:lnTo>
                  <a:lnTo>
                    <a:pt x="0" y="489946"/>
                  </a:lnTo>
                  <a:close/>
                </a:path>
              </a:pathLst>
            </a:custGeom>
            <a:solidFill>
              <a:srgbClr val="1B2B17"/>
            </a:solidFill>
            <a:ln w="38100" cap="sq">
              <a:solidFill>
                <a:srgbClr val="E8BA31"/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367955" cy="54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963057" y="9326920"/>
            <a:ext cx="270485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NEXT SLIDE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73405" y="9561870"/>
            <a:ext cx="1271165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 12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60029" y="9430450"/>
            <a:ext cx="346022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96551" y="4356381"/>
            <a:ext cx="8990830" cy="1527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2005" y="6432550"/>
            <a:ext cx="8359515" cy="42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78"/>
              </a:lnSpc>
            </a:pPr>
            <a:r>
              <a:rPr lang="en-US" sz="21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391A37-B777-BC09-FD2B-8732E649C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627" y="6186598"/>
            <a:ext cx="15216473" cy="39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6" name="Group 6"/>
          <p:cNvGrpSpPr/>
          <p:nvPr/>
        </p:nvGrpSpPr>
        <p:grpSpPr>
          <a:xfrm>
            <a:off x="13371665" y="8655736"/>
            <a:ext cx="3887635" cy="602564"/>
            <a:chOff x="0" y="0"/>
            <a:chExt cx="547984" cy="849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7984" cy="84935"/>
            </a:xfrm>
            <a:custGeom>
              <a:avLst/>
              <a:gdLst/>
              <a:ahLst/>
              <a:cxnLst/>
              <a:rect l="l" t="t" r="r" b="b"/>
              <a:pathLst>
                <a:path w="547984" h="84935">
                  <a:moveTo>
                    <a:pt x="0" y="0"/>
                  </a:moveTo>
                  <a:lnTo>
                    <a:pt x="547984" y="0"/>
                  </a:lnTo>
                  <a:lnTo>
                    <a:pt x="547984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1B2B17">
                <a:alpha val="18824"/>
              </a:srgbClr>
            </a:solidFill>
            <a:ln w="38100" cap="sq">
              <a:solidFill>
                <a:srgbClr val="E8BA31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47984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587688" y="880620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0" y="0"/>
                </a:moveTo>
                <a:lnTo>
                  <a:pt x="301625" y="0"/>
                </a:lnTo>
                <a:lnTo>
                  <a:pt x="301625" y="301625"/>
                </a:lnTo>
                <a:lnTo>
                  <a:pt x="0" y="301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8655736"/>
            <a:ext cx="608679" cy="602564"/>
            <a:chOff x="0" y="0"/>
            <a:chExt cx="85797" cy="849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797" cy="84935"/>
            </a:xfrm>
            <a:custGeom>
              <a:avLst/>
              <a:gdLst/>
              <a:ahLst/>
              <a:cxnLst/>
              <a:rect l="l" t="t" r="r" b="b"/>
              <a:pathLst>
                <a:path w="85797" h="84935">
                  <a:moveTo>
                    <a:pt x="0" y="0"/>
                  </a:moveTo>
                  <a:lnTo>
                    <a:pt x="85797" y="0"/>
                  </a:lnTo>
                  <a:lnTo>
                    <a:pt x="85797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1B2B17">
                <a:alpha val="18824"/>
              </a:srgbClr>
            </a:solidFill>
            <a:ln w="38100" cap="sq">
              <a:solidFill>
                <a:srgbClr val="E8BA31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427885" y="8947493"/>
            <a:ext cx="8874737" cy="19050"/>
          </a:xfrm>
          <a:prstGeom prst="line">
            <a:avLst/>
          </a:prstGeom>
          <a:ln w="9525" cap="flat">
            <a:solidFill>
              <a:srgbClr val="E8BA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18" name="TextBox 18"/>
          <p:cNvSpPr txBox="1"/>
          <p:nvPr/>
        </p:nvSpPr>
        <p:spPr>
          <a:xfrm>
            <a:off x="13882837" y="8749056"/>
            <a:ext cx="270485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LAST SLIDE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90316" y="8682381"/>
            <a:ext cx="1271165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 13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60029" y="8682381"/>
            <a:ext cx="346022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778932" y="6389307"/>
            <a:ext cx="2730136" cy="692627"/>
            <a:chOff x="0" y="0"/>
            <a:chExt cx="812800" cy="20620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206205"/>
            </a:xfrm>
            <a:custGeom>
              <a:avLst/>
              <a:gdLst/>
              <a:ahLst/>
              <a:cxnLst/>
              <a:rect l="l" t="t" r="r" b="b"/>
              <a:pathLst>
                <a:path w="812800" h="206205">
                  <a:moveTo>
                    <a:pt x="0" y="0"/>
                  </a:moveTo>
                  <a:lnTo>
                    <a:pt x="812800" y="0"/>
                  </a:lnTo>
                  <a:lnTo>
                    <a:pt x="812800" y="206205"/>
                  </a:lnTo>
                  <a:lnTo>
                    <a:pt x="0" y="2062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8BA31"/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812800" cy="272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473796" y="3545028"/>
            <a:ext cx="11340408" cy="204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99"/>
              </a:lnSpc>
              <a:spcBef>
                <a:spcPct val="0"/>
              </a:spcBef>
            </a:pPr>
            <a:r>
              <a:rPr lang="en-US" sz="1135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405163" y="5560026"/>
            <a:ext cx="947767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10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26557" y="6460982"/>
            <a:ext cx="2605618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 of Slide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9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573934"/>
            <a:ext cx="16230600" cy="143414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90446177-12D7-FDC0-A3BF-39578775D396}"/>
              </a:ext>
            </a:extLst>
          </p:cNvPr>
          <p:cNvSpPr txBox="1"/>
          <p:nvPr/>
        </p:nvSpPr>
        <p:spPr>
          <a:xfrm>
            <a:off x="8915400" y="4089814"/>
            <a:ext cx="10363200" cy="2107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899"/>
              </a:lnSpc>
              <a:spcBef>
                <a:spcPct val="0"/>
              </a:spcBef>
            </a:pPr>
            <a:r>
              <a:rPr lang="en-US" sz="16100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Prey</a:t>
            </a:r>
          </a:p>
        </p:txBody>
      </p:sp>
      <p:pic>
        <p:nvPicPr>
          <p:cNvPr id="2" name="Recording 2025-05-08 150915">
            <a:hlinkClick r:id="" action="ppaction://media"/>
            <a:extLst>
              <a:ext uri="{FF2B5EF4-FFF2-40B4-BE49-F238E27FC236}">
                <a16:creationId xmlns:a16="http://schemas.microsoft.com/office/drawing/2014/main" id="{1FCEDBCC-A6BF-D1C8-3FBB-DA87C70FE9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7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36576"/>
            <a:ext cx="8309375" cy="1029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10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108" y="-12700"/>
            <a:ext cx="18313107" cy="10299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3" name="Group 3"/>
          <p:cNvGrpSpPr/>
          <p:nvPr/>
        </p:nvGrpSpPr>
        <p:grpSpPr>
          <a:xfrm>
            <a:off x="12735611" y="6263890"/>
            <a:ext cx="4523690" cy="1741346"/>
            <a:chOff x="1475673" y="-210470"/>
            <a:chExt cx="1346766" cy="518423"/>
          </a:xfrm>
        </p:grpSpPr>
        <p:sp>
          <p:nvSpPr>
            <p:cNvPr id="4" name="Freeform 4"/>
            <p:cNvSpPr/>
            <p:nvPr/>
          </p:nvSpPr>
          <p:spPr>
            <a:xfrm>
              <a:off x="1475673" y="-155542"/>
              <a:ext cx="1346766" cy="423173"/>
            </a:xfrm>
            <a:custGeom>
              <a:avLst/>
              <a:gdLst/>
              <a:ahLst/>
              <a:cxnLst/>
              <a:rect l="l" t="t" r="r" b="b"/>
              <a:pathLst>
                <a:path w="1346766" h="423173">
                  <a:moveTo>
                    <a:pt x="0" y="0"/>
                  </a:moveTo>
                  <a:lnTo>
                    <a:pt x="1346766" y="0"/>
                  </a:lnTo>
                  <a:lnTo>
                    <a:pt x="1346766" y="423173"/>
                  </a:lnTo>
                  <a:lnTo>
                    <a:pt x="0" y="4231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8BA31"/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475673" y="-210470"/>
              <a:ext cx="1346766" cy="518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LOTKA VOLTERRA MODEL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573934"/>
            <a:ext cx="16230600" cy="143414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9" name="Group 9"/>
          <p:cNvGrpSpPr/>
          <p:nvPr/>
        </p:nvGrpSpPr>
        <p:grpSpPr>
          <a:xfrm>
            <a:off x="13371665" y="8655736"/>
            <a:ext cx="3887635" cy="602564"/>
            <a:chOff x="0" y="0"/>
            <a:chExt cx="547984" cy="849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7984" cy="84935"/>
            </a:xfrm>
            <a:custGeom>
              <a:avLst/>
              <a:gdLst/>
              <a:ahLst/>
              <a:cxnLst/>
              <a:rect l="l" t="t" r="r" b="b"/>
              <a:pathLst>
                <a:path w="547984" h="84935">
                  <a:moveTo>
                    <a:pt x="0" y="0"/>
                  </a:moveTo>
                  <a:lnTo>
                    <a:pt x="547984" y="0"/>
                  </a:lnTo>
                  <a:lnTo>
                    <a:pt x="547984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1B2B17">
                <a:alpha val="18824"/>
              </a:srgbClr>
            </a:solidFill>
            <a:ln w="38100" cap="sq">
              <a:solidFill>
                <a:srgbClr val="E8BA31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547984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87688" y="880620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0" y="0"/>
                </a:moveTo>
                <a:lnTo>
                  <a:pt x="301625" y="0"/>
                </a:lnTo>
                <a:lnTo>
                  <a:pt x="301625" y="301625"/>
                </a:lnTo>
                <a:lnTo>
                  <a:pt x="0" y="301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8655736"/>
            <a:ext cx="608679" cy="602564"/>
            <a:chOff x="0" y="0"/>
            <a:chExt cx="85797" cy="849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797" cy="84935"/>
            </a:xfrm>
            <a:custGeom>
              <a:avLst/>
              <a:gdLst/>
              <a:ahLst/>
              <a:cxnLst/>
              <a:rect l="l" t="t" r="r" b="b"/>
              <a:pathLst>
                <a:path w="85797" h="84935">
                  <a:moveTo>
                    <a:pt x="0" y="0"/>
                  </a:moveTo>
                  <a:lnTo>
                    <a:pt x="85797" y="0"/>
                  </a:lnTo>
                  <a:lnTo>
                    <a:pt x="85797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1B2B17">
                <a:alpha val="18824"/>
              </a:srgbClr>
            </a:solidFill>
            <a:ln w="38100" cap="sq">
              <a:solidFill>
                <a:srgbClr val="E8BA31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3427885" y="8947493"/>
            <a:ext cx="8874737" cy="19050"/>
          </a:xfrm>
          <a:prstGeom prst="line">
            <a:avLst/>
          </a:prstGeom>
          <a:ln w="9525" cap="flat">
            <a:solidFill>
              <a:srgbClr val="E8BA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17" name="Freeform 17"/>
          <p:cNvSpPr/>
          <p:nvPr/>
        </p:nvSpPr>
        <p:spPr>
          <a:xfrm>
            <a:off x="1506051" y="1315606"/>
            <a:ext cx="534709" cy="356250"/>
          </a:xfrm>
          <a:custGeom>
            <a:avLst/>
            <a:gdLst/>
            <a:ahLst/>
            <a:cxnLst/>
            <a:rect l="l" t="t" r="r" b="b"/>
            <a:pathLst>
              <a:path w="534709" h="356250">
                <a:moveTo>
                  <a:pt x="0" y="0"/>
                </a:moveTo>
                <a:lnTo>
                  <a:pt x="534708" y="0"/>
                </a:lnTo>
                <a:lnTo>
                  <a:pt x="534708" y="356250"/>
                </a:lnTo>
                <a:lnTo>
                  <a:pt x="0" y="356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8" name="TextBox 18"/>
          <p:cNvSpPr txBox="1"/>
          <p:nvPr/>
        </p:nvSpPr>
        <p:spPr>
          <a:xfrm>
            <a:off x="1538708" y="1580226"/>
            <a:ext cx="13264704" cy="405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99"/>
              </a:lnSpc>
              <a:spcBef>
                <a:spcPct val="0"/>
              </a:spcBef>
            </a:pPr>
            <a:r>
              <a:rPr lang="en-US" sz="1135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PREDATOR PREY DYNAMICS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82837" y="8749056"/>
            <a:ext cx="270485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NEXT SLIDE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90316" y="8682381"/>
            <a:ext cx="1271165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 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60029" y="8682381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B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D7E47A-F64B-7541-F058-029562CCD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204CC46-C640-2779-CAD3-CF85BFD15FDB}"/>
              </a:ext>
            </a:extLst>
          </p:cNvPr>
          <p:cNvGrpSpPr/>
          <p:nvPr/>
        </p:nvGrpSpPr>
        <p:grpSpPr>
          <a:xfrm>
            <a:off x="13442258" y="9139924"/>
            <a:ext cx="3887635" cy="602564"/>
            <a:chOff x="0" y="0"/>
            <a:chExt cx="547984" cy="8493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08C383D-FA6C-359D-A33C-006700E3B4D9}"/>
                </a:ext>
              </a:extLst>
            </p:cNvPr>
            <p:cNvSpPr/>
            <p:nvPr/>
          </p:nvSpPr>
          <p:spPr>
            <a:xfrm>
              <a:off x="0" y="0"/>
              <a:ext cx="547984" cy="84935"/>
            </a:xfrm>
            <a:custGeom>
              <a:avLst/>
              <a:gdLst/>
              <a:ahLst/>
              <a:cxnLst/>
              <a:rect l="l" t="t" r="r" b="b"/>
              <a:pathLst>
                <a:path w="547984" h="84935">
                  <a:moveTo>
                    <a:pt x="0" y="0"/>
                  </a:moveTo>
                  <a:lnTo>
                    <a:pt x="547984" y="0"/>
                  </a:lnTo>
                  <a:lnTo>
                    <a:pt x="547984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1B2B17">
                <a:alpha val="18824"/>
              </a:srgbClr>
            </a:solidFill>
            <a:ln w="38100" cap="sq">
              <a:solidFill>
                <a:srgbClr val="E8BA31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58AD056-D93D-F29E-CBFF-9A9D02E318F7}"/>
                </a:ext>
              </a:extLst>
            </p:cNvPr>
            <p:cNvSpPr txBox="1"/>
            <p:nvPr/>
          </p:nvSpPr>
          <p:spPr>
            <a:xfrm>
              <a:off x="0" y="-57150"/>
              <a:ext cx="547984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D20AEAC-4998-7227-C5F0-2D1ECAA4A085}"/>
              </a:ext>
            </a:extLst>
          </p:cNvPr>
          <p:cNvSpPr/>
          <p:nvPr/>
        </p:nvSpPr>
        <p:spPr>
          <a:xfrm>
            <a:off x="16436875" y="9252950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0" y="0"/>
                </a:moveTo>
                <a:lnTo>
                  <a:pt x="301625" y="0"/>
                </a:lnTo>
                <a:lnTo>
                  <a:pt x="301625" y="301625"/>
                </a:lnTo>
                <a:lnTo>
                  <a:pt x="0" y="30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B2E6017-A413-F024-9D43-7B5942203283}"/>
              </a:ext>
            </a:extLst>
          </p:cNvPr>
          <p:cNvGrpSpPr/>
          <p:nvPr/>
        </p:nvGrpSpPr>
        <p:grpSpPr>
          <a:xfrm>
            <a:off x="413043" y="9293845"/>
            <a:ext cx="608679" cy="602564"/>
            <a:chOff x="0" y="0"/>
            <a:chExt cx="85797" cy="8493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9CF372A-E587-351D-E426-B4D1FC324027}"/>
                </a:ext>
              </a:extLst>
            </p:cNvPr>
            <p:cNvSpPr/>
            <p:nvPr/>
          </p:nvSpPr>
          <p:spPr>
            <a:xfrm>
              <a:off x="0" y="0"/>
              <a:ext cx="85797" cy="84935"/>
            </a:xfrm>
            <a:custGeom>
              <a:avLst/>
              <a:gdLst/>
              <a:ahLst/>
              <a:cxnLst/>
              <a:rect l="l" t="t" r="r" b="b"/>
              <a:pathLst>
                <a:path w="85797" h="84935">
                  <a:moveTo>
                    <a:pt x="0" y="0"/>
                  </a:moveTo>
                  <a:lnTo>
                    <a:pt x="85797" y="0"/>
                  </a:lnTo>
                  <a:lnTo>
                    <a:pt x="85797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1B2B17">
                <a:alpha val="18824"/>
              </a:srgbClr>
            </a:solidFill>
            <a:ln w="38100" cap="sq">
              <a:solidFill>
                <a:srgbClr val="E8BA31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150CA6C-42E0-0E19-CA72-4C2C075B0AF7}"/>
                </a:ext>
              </a:extLst>
            </p:cNvPr>
            <p:cNvSpPr txBox="1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DD4DF93-F83D-280B-134E-20A39FC8DFF9}"/>
              </a:ext>
            </a:extLst>
          </p:cNvPr>
          <p:cNvGrpSpPr/>
          <p:nvPr/>
        </p:nvGrpSpPr>
        <p:grpSpPr>
          <a:xfrm>
            <a:off x="4070537" y="339231"/>
            <a:ext cx="10146926" cy="1592325"/>
            <a:chOff x="0" y="0"/>
            <a:chExt cx="2672441" cy="41937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DE0E2D7-98BC-1E43-113E-B0B31538A423}"/>
                </a:ext>
              </a:extLst>
            </p:cNvPr>
            <p:cNvSpPr/>
            <p:nvPr/>
          </p:nvSpPr>
          <p:spPr>
            <a:xfrm>
              <a:off x="0" y="0"/>
              <a:ext cx="2672442" cy="419378"/>
            </a:xfrm>
            <a:custGeom>
              <a:avLst/>
              <a:gdLst/>
              <a:ahLst/>
              <a:cxnLst/>
              <a:rect l="l" t="t" r="r" b="b"/>
              <a:pathLst>
                <a:path w="2672442" h="419378">
                  <a:moveTo>
                    <a:pt x="0" y="0"/>
                  </a:moveTo>
                  <a:lnTo>
                    <a:pt x="2672442" y="0"/>
                  </a:lnTo>
                  <a:lnTo>
                    <a:pt x="2672442" y="419378"/>
                  </a:lnTo>
                  <a:lnTo>
                    <a:pt x="0" y="419378"/>
                  </a:lnTo>
                  <a:close/>
                </a:path>
              </a:pathLst>
            </a:custGeom>
            <a:solidFill>
              <a:srgbClr val="1B2B17"/>
            </a:solidFill>
            <a:ln w="38100" cap="sq">
              <a:solidFill>
                <a:srgbClr val="E8BA31"/>
              </a:solidFill>
              <a:prstDash val="solid"/>
              <a:miter/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3A7E327B-B4AF-6FA9-4EDC-A490A74C7525}"/>
                </a:ext>
              </a:extLst>
            </p:cNvPr>
            <p:cNvSpPr txBox="1"/>
            <p:nvPr/>
          </p:nvSpPr>
          <p:spPr>
            <a:xfrm>
              <a:off x="0" y="-57150"/>
              <a:ext cx="2672441" cy="476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CE14D97B-BDC5-7585-0319-5C61A9FEB7AA}"/>
              </a:ext>
            </a:extLst>
          </p:cNvPr>
          <p:cNvSpPr txBox="1"/>
          <p:nvPr/>
        </p:nvSpPr>
        <p:spPr>
          <a:xfrm>
            <a:off x="14033650" y="9236352"/>
            <a:ext cx="270485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NEXT SLIDE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852FF7A7-E651-8364-F66A-2B2E6CCCED93}"/>
              </a:ext>
            </a:extLst>
          </p:cNvPr>
          <p:cNvSpPr txBox="1"/>
          <p:nvPr/>
        </p:nvSpPr>
        <p:spPr>
          <a:xfrm>
            <a:off x="1160029" y="9467850"/>
            <a:ext cx="1271165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 3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D46AB6D3-0827-C9C5-F56E-57D0D90E0D9B}"/>
              </a:ext>
            </a:extLst>
          </p:cNvPr>
          <p:cNvSpPr txBox="1"/>
          <p:nvPr/>
        </p:nvSpPr>
        <p:spPr>
          <a:xfrm>
            <a:off x="544372" y="9400587"/>
            <a:ext cx="346022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7E810B97-8CC5-A714-F89A-48D8FE498464}"/>
              </a:ext>
            </a:extLst>
          </p:cNvPr>
          <p:cNvSpPr txBox="1"/>
          <p:nvPr/>
        </p:nvSpPr>
        <p:spPr>
          <a:xfrm>
            <a:off x="4648585" y="348578"/>
            <a:ext cx="8990830" cy="144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Group Members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52572469-59D4-871E-F397-A5C66B72C18E}"/>
              </a:ext>
            </a:extLst>
          </p:cNvPr>
          <p:cNvSpPr txBox="1"/>
          <p:nvPr/>
        </p:nvSpPr>
        <p:spPr>
          <a:xfrm>
            <a:off x="-671243" y="4177836"/>
            <a:ext cx="2777249" cy="122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6"/>
              </a:lnSpc>
            </a:pPr>
            <a:endParaRPr lang="en-US" sz="327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4036"/>
              </a:lnSpc>
            </a:pPr>
            <a:endParaRPr lang="en-US" sz="327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5A5E5FC-A965-5B83-A69E-6727BDE63C87}"/>
              </a:ext>
            </a:extLst>
          </p:cNvPr>
          <p:cNvGrpSpPr/>
          <p:nvPr/>
        </p:nvGrpSpPr>
        <p:grpSpPr>
          <a:xfrm>
            <a:off x="2092943" y="5898607"/>
            <a:ext cx="6934200" cy="673920"/>
            <a:chOff x="0" y="1498600"/>
            <a:chExt cx="6934200" cy="673920"/>
          </a:xfrm>
          <a:solidFill>
            <a:schemeClr val="accent3">
              <a:lumMod val="50000"/>
            </a:schemeClr>
          </a:solidFill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A0D13A4-2008-A331-983A-EC2B1E64D072}"/>
                </a:ext>
              </a:extLst>
            </p:cNvPr>
            <p:cNvSpPr/>
            <p:nvPr/>
          </p:nvSpPr>
          <p:spPr>
            <a:xfrm>
              <a:off x="0" y="1498600"/>
              <a:ext cx="6934200" cy="6739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3C578EE5-8728-114E-E3BF-A25C4C616552}"/>
                </a:ext>
              </a:extLst>
            </p:cNvPr>
            <p:cNvSpPr txBox="1"/>
            <p:nvPr/>
          </p:nvSpPr>
          <p:spPr>
            <a:xfrm>
              <a:off x="32898" y="1531498"/>
              <a:ext cx="6868404" cy="60812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800" kern="1200" dirty="0">
                  <a:latin typeface="Poppins" panose="00000500000000000000" pitchFamily="2" charset="0"/>
                  <a:cs typeface="Poppins" panose="00000500000000000000" pitchFamily="2" charset="0"/>
                </a:rPr>
                <a:t>Minaal Amjad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B50B17-7579-47C6-7E81-7BE73D72F973}"/>
              </a:ext>
            </a:extLst>
          </p:cNvPr>
          <p:cNvGrpSpPr/>
          <p:nvPr/>
        </p:nvGrpSpPr>
        <p:grpSpPr>
          <a:xfrm>
            <a:off x="2042627" y="3024051"/>
            <a:ext cx="6934200" cy="673920"/>
            <a:chOff x="0" y="1498600"/>
            <a:chExt cx="6934200" cy="673920"/>
          </a:xfrm>
          <a:solidFill>
            <a:schemeClr val="accent3">
              <a:lumMod val="50000"/>
            </a:schemeClr>
          </a:solidFill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FCA931A-C855-1D11-55C2-12D142013D87}"/>
                </a:ext>
              </a:extLst>
            </p:cNvPr>
            <p:cNvSpPr/>
            <p:nvPr/>
          </p:nvSpPr>
          <p:spPr>
            <a:xfrm>
              <a:off x="0" y="1498600"/>
              <a:ext cx="6934200" cy="6739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6" name="Rectangle: Rounded Corners 4">
              <a:extLst>
                <a:ext uri="{FF2B5EF4-FFF2-40B4-BE49-F238E27FC236}">
                  <a16:creationId xmlns:a16="http://schemas.microsoft.com/office/drawing/2014/main" id="{6369345F-7BCD-DE4E-865D-A93D7F33235E}"/>
                </a:ext>
              </a:extLst>
            </p:cNvPr>
            <p:cNvSpPr txBox="1"/>
            <p:nvPr/>
          </p:nvSpPr>
          <p:spPr>
            <a:xfrm>
              <a:off x="32898" y="1531498"/>
              <a:ext cx="6868404" cy="60812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800" dirty="0">
                  <a:latin typeface="Poppins" panose="00000500000000000000" pitchFamily="2" charset="0"/>
                  <a:cs typeface="Poppins" panose="00000500000000000000" pitchFamily="2" charset="0"/>
                </a:rPr>
                <a:t>Ayesha Akhlaq</a:t>
              </a:r>
              <a:endParaRPr lang="en-GB" sz="2800" kern="12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547C3C7-C64C-1C89-0EDC-92EC1EDF6EBE}"/>
              </a:ext>
            </a:extLst>
          </p:cNvPr>
          <p:cNvGrpSpPr/>
          <p:nvPr/>
        </p:nvGrpSpPr>
        <p:grpSpPr>
          <a:xfrm>
            <a:off x="2066576" y="4499170"/>
            <a:ext cx="6934200" cy="673920"/>
            <a:chOff x="0" y="1498600"/>
            <a:chExt cx="6934200" cy="673920"/>
          </a:xfrm>
          <a:solidFill>
            <a:schemeClr val="accent3">
              <a:lumMod val="50000"/>
            </a:schemeClr>
          </a:solidFill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A08DA65-02AA-23EB-23D3-2998FB78EE98}"/>
                </a:ext>
              </a:extLst>
            </p:cNvPr>
            <p:cNvSpPr/>
            <p:nvPr/>
          </p:nvSpPr>
          <p:spPr>
            <a:xfrm>
              <a:off x="0" y="1498600"/>
              <a:ext cx="6934200" cy="6739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9" name="Rectangle: Rounded Corners 4">
              <a:extLst>
                <a:ext uri="{FF2B5EF4-FFF2-40B4-BE49-F238E27FC236}">
                  <a16:creationId xmlns:a16="http://schemas.microsoft.com/office/drawing/2014/main" id="{4D88B8F9-FD61-84C7-63DE-3519F14087C8}"/>
                </a:ext>
              </a:extLst>
            </p:cNvPr>
            <p:cNvSpPr txBox="1"/>
            <p:nvPr/>
          </p:nvSpPr>
          <p:spPr>
            <a:xfrm>
              <a:off x="32898" y="1531498"/>
              <a:ext cx="6868404" cy="60812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800" kern="1200" dirty="0">
                  <a:latin typeface="Poppins" panose="00000500000000000000" pitchFamily="2" charset="0"/>
                  <a:cs typeface="Poppins" panose="00000500000000000000" pitchFamily="2" charset="0"/>
                </a:rPr>
                <a:t>Faizan Aza</a:t>
              </a:r>
              <a:r>
                <a:rPr lang="en-GB" sz="2800" dirty="0">
                  <a:latin typeface="Poppins" panose="00000500000000000000" pitchFamily="2" charset="0"/>
                  <a:cs typeface="Poppins" panose="00000500000000000000" pitchFamily="2" charset="0"/>
                </a:rPr>
                <a:t>m</a:t>
              </a:r>
              <a:endParaRPr lang="en-GB" sz="2800" kern="12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AD0F03E-E123-5275-F0D3-6FC6C31FF359}"/>
              </a:ext>
            </a:extLst>
          </p:cNvPr>
          <p:cNvGrpSpPr/>
          <p:nvPr/>
        </p:nvGrpSpPr>
        <p:grpSpPr>
          <a:xfrm>
            <a:off x="2106006" y="7277100"/>
            <a:ext cx="6934200" cy="673920"/>
            <a:chOff x="0" y="1498600"/>
            <a:chExt cx="6934200" cy="673920"/>
          </a:xfrm>
          <a:solidFill>
            <a:schemeClr val="accent3">
              <a:lumMod val="50000"/>
            </a:schemeClr>
          </a:solidFill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79EAA2F6-5B22-668D-8584-8427C84EC3F9}"/>
                </a:ext>
              </a:extLst>
            </p:cNvPr>
            <p:cNvSpPr/>
            <p:nvPr/>
          </p:nvSpPr>
          <p:spPr>
            <a:xfrm>
              <a:off x="0" y="1498600"/>
              <a:ext cx="6934200" cy="67392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2" name="Rectangle: Rounded Corners 4">
              <a:extLst>
                <a:ext uri="{FF2B5EF4-FFF2-40B4-BE49-F238E27FC236}">
                  <a16:creationId xmlns:a16="http://schemas.microsoft.com/office/drawing/2014/main" id="{67804544-30E2-8B22-C081-F477E33FEE4C}"/>
                </a:ext>
              </a:extLst>
            </p:cNvPr>
            <p:cNvSpPr txBox="1"/>
            <p:nvPr/>
          </p:nvSpPr>
          <p:spPr>
            <a:xfrm>
              <a:off x="32898" y="1531498"/>
              <a:ext cx="6868404" cy="60812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800" kern="1200" dirty="0">
                  <a:latin typeface="Poppins" panose="00000500000000000000" pitchFamily="2" charset="0"/>
                  <a:cs typeface="Poppins" panose="00000500000000000000" pitchFamily="2" charset="0"/>
                </a:rPr>
                <a:t>Abdul Moiz Iqbal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485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B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42258" y="9139924"/>
            <a:ext cx="3887635" cy="602564"/>
            <a:chOff x="0" y="0"/>
            <a:chExt cx="547984" cy="849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7984" cy="84935"/>
            </a:xfrm>
            <a:custGeom>
              <a:avLst/>
              <a:gdLst/>
              <a:ahLst/>
              <a:cxnLst/>
              <a:rect l="l" t="t" r="r" b="b"/>
              <a:pathLst>
                <a:path w="547984" h="84935">
                  <a:moveTo>
                    <a:pt x="0" y="0"/>
                  </a:moveTo>
                  <a:lnTo>
                    <a:pt x="547984" y="0"/>
                  </a:lnTo>
                  <a:lnTo>
                    <a:pt x="547984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1B2B17">
                <a:alpha val="18824"/>
              </a:srgbClr>
            </a:solidFill>
            <a:ln w="38100" cap="sq">
              <a:solidFill>
                <a:srgbClr val="E8BA31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47984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436875" y="9252950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0" y="0"/>
                </a:moveTo>
                <a:lnTo>
                  <a:pt x="301625" y="0"/>
                </a:lnTo>
                <a:lnTo>
                  <a:pt x="301625" y="301625"/>
                </a:lnTo>
                <a:lnTo>
                  <a:pt x="0" y="30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6" name="Group 6"/>
          <p:cNvGrpSpPr/>
          <p:nvPr/>
        </p:nvGrpSpPr>
        <p:grpSpPr>
          <a:xfrm>
            <a:off x="413043" y="9293845"/>
            <a:ext cx="608679" cy="602564"/>
            <a:chOff x="0" y="0"/>
            <a:chExt cx="85797" cy="849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7" cy="84935"/>
            </a:xfrm>
            <a:custGeom>
              <a:avLst/>
              <a:gdLst/>
              <a:ahLst/>
              <a:cxnLst/>
              <a:rect l="l" t="t" r="r" b="b"/>
              <a:pathLst>
                <a:path w="85797" h="84935">
                  <a:moveTo>
                    <a:pt x="0" y="0"/>
                  </a:moveTo>
                  <a:lnTo>
                    <a:pt x="85797" y="0"/>
                  </a:lnTo>
                  <a:lnTo>
                    <a:pt x="85797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1B2B17">
                <a:alpha val="18824"/>
              </a:srgbClr>
            </a:solidFill>
            <a:ln w="38100" cap="sq">
              <a:solidFill>
                <a:srgbClr val="E8BA31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070537" y="339231"/>
            <a:ext cx="10146926" cy="1592325"/>
            <a:chOff x="0" y="0"/>
            <a:chExt cx="2672441" cy="4193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72442" cy="419378"/>
            </a:xfrm>
            <a:custGeom>
              <a:avLst/>
              <a:gdLst/>
              <a:ahLst/>
              <a:cxnLst/>
              <a:rect l="l" t="t" r="r" b="b"/>
              <a:pathLst>
                <a:path w="2672442" h="419378">
                  <a:moveTo>
                    <a:pt x="0" y="0"/>
                  </a:moveTo>
                  <a:lnTo>
                    <a:pt x="2672442" y="0"/>
                  </a:lnTo>
                  <a:lnTo>
                    <a:pt x="2672442" y="419378"/>
                  </a:lnTo>
                  <a:lnTo>
                    <a:pt x="0" y="419378"/>
                  </a:lnTo>
                  <a:close/>
                </a:path>
              </a:pathLst>
            </a:custGeom>
            <a:solidFill>
              <a:srgbClr val="1B2B17"/>
            </a:solidFill>
            <a:ln w="38100" cap="sq">
              <a:solidFill>
                <a:srgbClr val="E8BA31"/>
              </a:solidFill>
              <a:prstDash val="solid"/>
              <a:miter/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672441" cy="476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4033650" y="9236352"/>
            <a:ext cx="270485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NEXT SLIDE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60029" y="9467850"/>
            <a:ext cx="1271165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 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44372" y="9400587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380835" y="252744"/>
            <a:ext cx="8990830" cy="1527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1" name="Slide Zoom 40">
                <a:extLst>
                  <a:ext uri="{FF2B5EF4-FFF2-40B4-BE49-F238E27FC236}">
                    <a16:creationId xmlns:a16="http://schemas.microsoft.com/office/drawing/2014/main" id="{12D775D4-DED8-89A7-CB5B-D99568FF45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7422604"/>
                  </p:ext>
                </p:extLst>
              </p:nvPr>
            </p:nvGraphicFramePr>
            <p:xfrm>
              <a:off x="6858000" y="2282920"/>
              <a:ext cx="4572000" cy="1062373"/>
            </p:xfrm>
            <a:graphic>
              <a:graphicData uri="http://schemas.microsoft.com/office/powerpoint/2016/slidezoom">
                <pslz:sldZm>
                  <pslz:sldZmObj sldId="258" cId="0">
                    <pslz:zmPr id="{BA269FB6-8F68-4DF3-89A3-3EC41AB4F6AB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106237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1" name="Slide Zoom 4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2D775D4-DED8-89A7-CB5B-D99568FF45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2282920"/>
                <a:ext cx="4572000" cy="106237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3" name="Slide Zoom 42">
                <a:extLst>
                  <a:ext uri="{FF2B5EF4-FFF2-40B4-BE49-F238E27FC236}">
                    <a16:creationId xmlns:a16="http://schemas.microsoft.com/office/drawing/2014/main" id="{54B36824-3922-D385-A3E9-D81207AB23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9556699"/>
                  </p:ext>
                </p:extLst>
              </p:nvPr>
            </p:nvGraphicFramePr>
            <p:xfrm>
              <a:off x="496005" y="3984690"/>
              <a:ext cx="3884830" cy="1060704"/>
            </p:xfrm>
            <a:graphic>
              <a:graphicData uri="http://schemas.microsoft.com/office/powerpoint/2016/slidezoom">
                <pslz:sldZm>
                  <pslz:sldZmObj sldId="260" cId="0">
                    <pslz:zmPr id="{3DD8E0C1-3205-449D-90FE-6886C67702DF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84830" cy="106070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3" name="Slide Zoom 4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4B36824-3922-D385-A3E9-D81207AB23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005" y="3984690"/>
                <a:ext cx="3884830" cy="106070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>
                <a:extLst>
                  <a:ext uri="{FF2B5EF4-FFF2-40B4-BE49-F238E27FC236}">
                    <a16:creationId xmlns:a16="http://schemas.microsoft.com/office/drawing/2014/main" id="{3D548CBB-FB72-8ECF-C9C4-D7DE62D644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603963"/>
                  </p:ext>
                </p:extLst>
              </p:nvPr>
            </p:nvGraphicFramePr>
            <p:xfrm>
              <a:off x="496005" y="6767022"/>
              <a:ext cx="3886200" cy="979200"/>
            </p:xfrm>
            <a:graphic>
              <a:graphicData uri="http://schemas.microsoft.com/office/powerpoint/2016/slidezoom">
                <pslz:sldZm>
                  <pslz:sldZmObj sldId="268" cId="119026574">
                    <pslz:zmPr id="{01F493C3-0765-4655-998F-62DD0A5262B8}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86200" cy="9792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3D548CBB-FB72-8ECF-C9C4-D7DE62D644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005" y="6767022"/>
                <a:ext cx="3886200" cy="9792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>
                <a:extLst>
                  <a:ext uri="{FF2B5EF4-FFF2-40B4-BE49-F238E27FC236}">
                    <a16:creationId xmlns:a16="http://schemas.microsoft.com/office/drawing/2014/main" id="{91E137A6-B73E-6989-0668-F992082072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5992321"/>
                  </p:ext>
                </p:extLst>
              </p:nvPr>
            </p:nvGraphicFramePr>
            <p:xfrm>
              <a:off x="13128217" y="6506790"/>
              <a:ext cx="4201676" cy="1516256"/>
            </p:xfrm>
            <a:graphic>
              <a:graphicData uri="http://schemas.microsoft.com/office/powerpoint/2016/slidezoom">
                <pslz:sldZm>
                  <pslz:sldZmObj sldId="262" cId="0">
                    <pslz:zmPr id="{7132A0D5-B81E-4082-A509-510AB26ED9DF}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01676" cy="15162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91E137A6-B73E-6989-0668-F992082072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8217" y="6506790"/>
                <a:ext cx="4201676" cy="151625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9" name="Slide Zoom 48">
                <a:extLst>
                  <a:ext uri="{FF2B5EF4-FFF2-40B4-BE49-F238E27FC236}">
                    <a16:creationId xmlns:a16="http://schemas.microsoft.com/office/drawing/2014/main" id="{201AD6CE-E061-F3ED-C3E0-1089362F0B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5628081"/>
                  </p:ext>
                </p:extLst>
              </p:nvPr>
            </p:nvGraphicFramePr>
            <p:xfrm>
              <a:off x="13507668" y="3532933"/>
              <a:ext cx="3756814" cy="1517904"/>
            </p:xfrm>
            <a:graphic>
              <a:graphicData uri="http://schemas.microsoft.com/office/powerpoint/2016/slidezoom">
                <pslz:sldZm>
                  <pslz:sldZmObj sldId="263" cId="0">
                    <pslz:zmPr id="{C01BA4B4-448F-4588-8614-4705C21F7B13}" returnToParent="0" imageType="cover" transitionDur="1000">
                      <p166:blipFill xmlns:p166="http://schemas.microsoft.com/office/powerpoint/2016/6/main"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56814" cy="151790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9" name="Slide Zoom 4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201AD6CE-E061-F3ED-C3E0-1089362F0B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07668" y="3532933"/>
                <a:ext cx="3756814" cy="151790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E784CF5-D431-83FE-BBB2-F7EA755EEFF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96075" y="3358030"/>
            <a:ext cx="4610765" cy="1169749"/>
          </a:xfrm>
          <a:prstGeom prst="bentConnector3">
            <a:avLst>
              <a:gd name="adj1" fmla="val 263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9B231-3D50-6C20-00B0-BA1EF426EBD6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2431194" y="5045394"/>
            <a:ext cx="7911" cy="17216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3B7BFD-DFD7-6817-C0D0-1BAE561F1FF6}"/>
              </a:ext>
            </a:extLst>
          </p:cNvPr>
          <p:cNvCxnSpPr>
            <a:endCxn id="47" idx="1"/>
          </p:cNvCxnSpPr>
          <p:nvPr/>
        </p:nvCxnSpPr>
        <p:spPr>
          <a:xfrm>
            <a:off x="4380835" y="7256622"/>
            <a:ext cx="8747382" cy="8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0ACA42-8835-4D66-DFA9-08E745FE6CB4}"/>
              </a:ext>
            </a:extLst>
          </p:cNvPr>
          <p:cNvCxnSpPr/>
          <p:nvPr/>
        </p:nvCxnSpPr>
        <p:spPr>
          <a:xfrm flipV="1">
            <a:off x="15386075" y="5045394"/>
            <a:ext cx="0" cy="14613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B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83163" y="2490811"/>
            <a:ext cx="7704838" cy="5704185"/>
            <a:chOff x="0" y="0"/>
            <a:chExt cx="1244475" cy="8837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4475" cy="883728"/>
            </a:xfrm>
            <a:custGeom>
              <a:avLst/>
              <a:gdLst/>
              <a:ahLst/>
              <a:cxnLst/>
              <a:rect l="l" t="t" r="r" b="b"/>
              <a:pathLst>
                <a:path w="1244475" h="883728">
                  <a:moveTo>
                    <a:pt x="0" y="0"/>
                  </a:moveTo>
                  <a:lnTo>
                    <a:pt x="1244475" y="0"/>
                  </a:lnTo>
                  <a:lnTo>
                    <a:pt x="1244475" y="883728"/>
                  </a:lnTo>
                  <a:lnTo>
                    <a:pt x="0" y="883728"/>
                  </a:lnTo>
                  <a:close/>
                </a:path>
              </a:pathLst>
            </a:custGeom>
            <a:blipFill>
              <a:blip r:embed="rId2"/>
              <a:stretch>
                <a:fillRect t="-55681" b="-55681"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28600" y="299005"/>
            <a:ext cx="10544731" cy="1989083"/>
            <a:chOff x="0" y="0"/>
            <a:chExt cx="2777213" cy="5238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77213" cy="523874"/>
            </a:xfrm>
            <a:custGeom>
              <a:avLst/>
              <a:gdLst/>
              <a:ahLst/>
              <a:cxnLst/>
              <a:rect l="l" t="t" r="r" b="b"/>
              <a:pathLst>
                <a:path w="2777213" h="523874">
                  <a:moveTo>
                    <a:pt x="0" y="0"/>
                  </a:moveTo>
                  <a:lnTo>
                    <a:pt x="2777213" y="0"/>
                  </a:lnTo>
                  <a:lnTo>
                    <a:pt x="2777213" y="523874"/>
                  </a:lnTo>
                  <a:lnTo>
                    <a:pt x="0" y="523874"/>
                  </a:lnTo>
                  <a:close/>
                </a:path>
              </a:pathLst>
            </a:custGeom>
            <a:solidFill>
              <a:srgbClr val="1B2B17"/>
            </a:solidFill>
            <a:ln w="38100" cap="sq">
              <a:solidFill>
                <a:srgbClr val="E8BA31"/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777213" cy="581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71665" y="9107830"/>
            <a:ext cx="3887635" cy="602564"/>
            <a:chOff x="0" y="0"/>
            <a:chExt cx="547984" cy="849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7984" cy="84935"/>
            </a:xfrm>
            <a:custGeom>
              <a:avLst/>
              <a:gdLst/>
              <a:ahLst/>
              <a:cxnLst/>
              <a:rect l="l" t="t" r="r" b="b"/>
              <a:pathLst>
                <a:path w="547984" h="84935">
                  <a:moveTo>
                    <a:pt x="0" y="0"/>
                  </a:moveTo>
                  <a:lnTo>
                    <a:pt x="547984" y="0"/>
                  </a:lnTo>
                  <a:lnTo>
                    <a:pt x="547984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1B2B17">
                <a:alpha val="18824"/>
              </a:srgbClr>
            </a:solidFill>
            <a:ln w="38100" cap="sq">
              <a:solidFill>
                <a:srgbClr val="E8BA31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47984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87688" y="9258300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0" y="0"/>
                </a:moveTo>
                <a:lnTo>
                  <a:pt x="301625" y="0"/>
                </a:lnTo>
                <a:lnTo>
                  <a:pt x="301625" y="301625"/>
                </a:lnTo>
                <a:lnTo>
                  <a:pt x="0" y="301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14" name="Group 14"/>
          <p:cNvGrpSpPr/>
          <p:nvPr/>
        </p:nvGrpSpPr>
        <p:grpSpPr>
          <a:xfrm>
            <a:off x="1028700" y="9258300"/>
            <a:ext cx="608679" cy="602564"/>
            <a:chOff x="0" y="0"/>
            <a:chExt cx="85797" cy="849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7" cy="84935"/>
            </a:xfrm>
            <a:custGeom>
              <a:avLst/>
              <a:gdLst/>
              <a:ahLst/>
              <a:cxnLst/>
              <a:rect l="l" t="t" r="r" b="b"/>
              <a:pathLst>
                <a:path w="85797" h="84935">
                  <a:moveTo>
                    <a:pt x="0" y="0"/>
                  </a:moveTo>
                  <a:lnTo>
                    <a:pt x="85797" y="0"/>
                  </a:lnTo>
                  <a:lnTo>
                    <a:pt x="85797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1B2B17">
                <a:alpha val="18824"/>
              </a:srgbClr>
            </a:solidFill>
            <a:ln w="38100" cap="sq">
              <a:solidFill>
                <a:srgbClr val="E8BA31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3505191" y="9521144"/>
            <a:ext cx="8874737" cy="19050"/>
          </a:xfrm>
          <a:prstGeom prst="line">
            <a:avLst/>
          </a:prstGeom>
          <a:ln w="9525" cap="flat">
            <a:solidFill>
              <a:srgbClr val="E8BA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19" name="TextBox 19"/>
          <p:cNvSpPr txBox="1"/>
          <p:nvPr/>
        </p:nvSpPr>
        <p:spPr>
          <a:xfrm>
            <a:off x="1155675" y="454350"/>
            <a:ext cx="9512325" cy="162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299"/>
              </a:lnSpc>
              <a:spcBef>
                <a:spcPct val="0"/>
              </a:spcBef>
            </a:pPr>
            <a:r>
              <a:rPr lang="en-US" sz="94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1000" y="2800350"/>
            <a:ext cx="9753600" cy="5459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mathematical model used to describe how two species interact in an ecosystem:</a:t>
            </a:r>
          </a:p>
          <a:p>
            <a:pPr algn="just">
              <a:lnSpc>
                <a:spcPts val="3919"/>
              </a:lnSpc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97824" lvl="1" indent="-248912" algn="just">
              <a:lnSpc>
                <a:spcPts val="391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Prey (e.g., rabbits) reproduce and increase in number over time.</a:t>
            </a:r>
          </a:p>
          <a:p>
            <a:pPr marL="497824" lvl="1" indent="-248912" algn="just">
              <a:lnSpc>
                <a:spcPts val="391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Predators (e.g., foxes) survive by consuming prey.</a:t>
            </a:r>
          </a:p>
          <a:p>
            <a:pPr marL="497824" lvl="1" indent="-248912" algn="just">
              <a:lnSpc>
                <a:spcPts val="391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prey is abundant, predator numbers grow.</a:t>
            </a:r>
          </a:p>
          <a:p>
            <a:pPr marL="497824" lvl="1" indent="-248912" algn="just">
              <a:lnSpc>
                <a:spcPts val="391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predators increase, prey decreases — leading to fewer predators again.</a:t>
            </a:r>
          </a:p>
          <a:p>
            <a:pPr algn="just">
              <a:lnSpc>
                <a:spcPts val="3919"/>
              </a:lnSpc>
            </a:pPr>
            <a:endParaRPr lang="en-US" sz="23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882837" y="9201150"/>
            <a:ext cx="270485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NEXT SLIDE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73405" y="9309100"/>
            <a:ext cx="1271165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 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60029" y="9284944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B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573934"/>
            <a:ext cx="16230600" cy="143414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3371665" y="8250290"/>
            <a:ext cx="3887635" cy="100801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13" name="Group 13"/>
          <p:cNvGrpSpPr/>
          <p:nvPr/>
        </p:nvGrpSpPr>
        <p:grpSpPr>
          <a:xfrm>
            <a:off x="1028700" y="8655736"/>
            <a:ext cx="608679" cy="602564"/>
            <a:chOff x="0" y="0"/>
            <a:chExt cx="85797" cy="849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797" cy="84935"/>
            </a:xfrm>
            <a:custGeom>
              <a:avLst/>
              <a:gdLst/>
              <a:ahLst/>
              <a:cxnLst/>
              <a:rect l="l" t="t" r="r" b="b"/>
              <a:pathLst>
                <a:path w="85797" h="84935">
                  <a:moveTo>
                    <a:pt x="0" y="0"/>
                  </a:moveTo>
                  <a:lnTo>
                    <a:pt x="85797" y="0"/>
                  </a:lnTo>
                  <a:lnTo>
                    <a:pt x="85797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1B2B17">
                <a:alpha val="18824"/>
              </a:srgbClr>
            </a:solidFill>
            <a:ln w="38100" cap="sq">
              <a:solidFill>
                <a:srgbClr val="E8BA31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3427885" y="8947493"/>
            <a:ext cx="8874737" cy="19050"/>
          </a:xfrm>
          <a:prstGeom prst="line">
            <a:avLst/>
          </a:prstGeom>
          <a:ln w="9525" cap="flat">
            <a:solidFill>
              <a:srgbClr val="E8BA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22" name="TextBox 22"/>
          <p:cNvSpPr txBox="1"/>
          <p:nvPr/>
        </p:nvSpPr>
        <p:spPr>
          <a:xfrm>
            <a:off x="1929235" y="8682381"/>
            <a:ext cx="1271165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 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60029" y="8682381"/>
            <a:ext cx="346022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28600" y="323933"/>
            <a:ext cx="9708842" cy="2099580"/>
            <a:chOff x="0" y="0"/>
            <a:chExt cx="2829277" cy="67144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29277" cy="671441"/>
            </a:xfrm>
            <a:custGeom>
              <a:avLst/>
              <a:gdLst/>
              <a:ahLst/>
              <a:cxnLst/>
              <a:rect l="l" t="t" r="r" b="b"/>
              <a:pathLst>
                <a:path w="2829277" h="671441">
                  <a:moveTo>
                    <a:pt x="0" y="0"/>
                  </a:moveTo>
                  <a:lnTo>
                    <a:pt x="2829277" y="0"/>
                  </a:lnTo>
                  <a:lnTo>
                    <a:pt x="2829277" y="671441"/>
                  </a:lnTo>
                  <a:lnTo>
                    <a:pt x="0" y="671441"/>
                  </a:lnTo>
                  <a:close/>
                </a:path>
              </a:pathLst>
            </a:custGeom>
            <a:solidFill>
              <a:srgbClr val="1B2B17"/>
            </a:solidFill>
            <a:ln w="38100" cap="sq">
              <a:solidFill>
                <a:srgbClr val="E8BA31"/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2829277" cy="728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06829" y="742276"/>
            <a:ext cx="9730613" cy="1527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METHADOLOGY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53455" y="4130545"/>
            <a:ext cx="6937588" cy="3890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2800" dirty="0">
                <a:solidFill>
                  <a:srgbClr val="E3E5F1"/>
                </a:solidFill>
                <a:latin typeface="Poppins" panose="00000500000000000000" pitchFamily="2" charset="0"/>
                <a:ea typeface="思源宋体-思源宋体-SemiBold" pitchFamily="34" charset="-122"/>
                <a:cs typeface="Poppins" panose="00000500000000000000" pitchFamily="2" charset="0"/>
              </a:rPr>
              <a:t>Defined parameters:</a:t>
            </a:r>
          </a:p>
          <a:p>
            <a:pPr marL="0" indent="0" algn="l">
              <a:lnSpc>
                <a:spcPts val="2970"/>
              </a:lnSpc>
              <a:buNone/>
            </a:pPr>
            <a:endParaRPr 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l">
              <a:lnSpc>
                <a:spcPts val="2970"/>
              </a:lnSpc>
              <a:buNone/>
            </a:pPr>
            <a:r>
              <a:rPr lang="en-US" sz="2800" dirty="0">
                <a:solidFill>
                  <a:srgbClr val="E3E5F1"/>
                </a:solidFill>
                <a:latin typeface="Poppins" panose="00000500000000000000" pitchFamily="2" charset="0"/>
                <a:ea typeface="思源宋体-思源宋体-SemiBold" pitchFamily="34" charset="-122"/>
                <a:cs typeface="Poppins" panose="00000500000000000000" pitchFamily="2" charset="0"/>
              </a:rPr>
              <a:t> •</a:t>
            </a:r>
            <a:r>
              <a:rPr lang="en-US" sz="2800" b="1" dirty="0">
                <a:solidFill>
                  <a:srgbClr val="E3E5F1"/>
                </a:solidFill>
                <a:latin typeface="Poppins" panose="00000500000000000000" pitchFamily="2" charset="0"/>
                <a:ea typeface="思源宋体-思源宋体-SemiBold" pitchFamily="34" charset="-122"/>
                <a:cs typeface="Poppins" panose="00000500000000000000" pitchFamily="2" charset="0"/>
              </a:rPr>
              <a:t>α </a:t>
            </a:r>
            <a:r>
              <a:rPr lang="en-US" sz="2800" dirty="0">
                <a:solidFill>
                  <a:srgbClr val="E3E5F1"/>
                </a:solidFill>
                <a:latin typeface="Poppins" panose="00000500000000000000" pitchFamily="2" charset="0"/>
                <a:ea typeface="思源宋体-思源宋体-SemiBold" pitchFamily="34" charset="-122"/>
                <a:cs typeface="Poppins" panose="00000500000000000000" pitchFamily="2" charset="0"/>
              </a:rPr>
              <a:t>(prey growth rate)</a:t>
            </a:r>
          </a:p>
          <a:p>
            <a:pPr marL="0" indent="0" algn="l">
              <a:lnSpc>
                <a:spcPts val="2970"/>
              </a:lnSpc>
              <a:buNone/>
            </a:pPr>
            <a:endParaRPr 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l">
              <a:lnSpc>
                <a:spcPts val="2970"/>
              </a:lnSpc>
              <a:buNone/>
            </a:pPr>
            <a:r>
              <a:rPr lang="en-US" sz="2800" dirty="0">
                <a:solidFill>
                  <a:srgbClr val="E3E5F1"/>
                </a:solidFill>
                <a:latin typeface="Poppins" panose="00000500000000000000" pitchFamily="2" charset="0"/>
                <a:ea typeface="思源宋体-思源宋体-SemiBold" pitchFamily="34" charset="-122"/>
                <a:cs typeface="Poppins" panose="00000500000000000000" pitchFamily="2" charset="0"/>
              </a:rPr>
              <a:t> •</a:t>
            </a:r>
            <a:r>
              <a:rPr lang="en-US" sz="2800" b="1" dirty="0">
                <a:solidFill>
                  <a:srgbClr val="E3E5F1"/>
                </a:solidFill>
                <a:latin typeface="Poppins" panose="00000500000000000000" pitchFamily="2" charset="0"/>
                <a:ea typeface="思源宋体-思源宋体-SemiBold" pitchFamily="34" charset="-122"/>
                <a:cs typeface="Poppins" panose="00000500000000000000" pitchFamily="2" charset="0"/>
              </a:rPr>
              <a:t>β </a:t>
            </a:r>
            <a:r>
              <a:rPr lang="en-US" sz="2800" dirty="0">
                <a:solidFill>
                  <a:srgbClr val="E3E5F1"/>
                </a:solidFill>
                <a:latin typeface="Poppins" panose="00000500000000000000" pitchFamily="2" charset="0"/>
                <a:ea typeface="思源宋体-思源宋体-SemiBold" pitchFamily="34" charset="-122"/>
                <a:cs typeface="Poppins" panose="00000500000000000000" pitchFamily="2" charset="0"/>
              </a:rPr>
              <a:t>(predation rate)</a:t>
            </a:r>
          </a:p>
          <a:p>
            <a:pPr marL="0" indent="0" algn="l">
              <a:lnSpc>
                <a:spcPts val="2970"/>
              </a:lnSpc>
              <a:buNone/>
            </a:pPr>
            <a:endParaRPr 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l">
              <a:lnSpc>
                <a:spcPts val="2970"/>
              </a:lnSpc>
              <a:buNone/>
            </a:pPr>
            <a:r>
              <a:rPr lang="en-US" sz="2800" dirty="0">
                <a:solidFill>
                  <a:srgbClr val="E3E5F1"/>
                </a:solidFill>
                <a:latin typeface="Poppins" panose="00000500000000000000" pitchFamily="2" charset="0"/>
                <a:ea typeface="思源宋体-思源宋体-SemiBold" pitchFamily="34" charset="-122"/>
                <a:cs typeface="Poppins" panose="00000500000000000000" pitchFamily="2" charset="0"/>
              </a:rPr>
              <a:t> •</a:t>
            </a:r>
            <a:r>
              <a:rPr lang="en-US" sz="2800" b="1" dirty="0">
                <a:solidFill>
                  <a:srgbClr val="E3E5F1"/>
                </a:solidFill>
                <a:latin typeface="Poppins" panose="00000500000000000000" pitchFamily="2" charset="0"/>
                <a:ea typeface="思源宋体-思源宋体-SemiBold" pitchFamily="34" charset="-122"/>
                <a:cs typeface="Poppins" panose="00000500000000000000" pitchFamily="2" charset="0"/>
              </a:rPr>
              <a:t>γ</a:t>
            </a:r>
            <a:r>
              <a:rPr lang="en-US" sz="2800" dirty="0">
                <a:solidFill>
                  <a:srgbClr val="E3E5F1"/>
                </a:solidFill>
                <a:latin typeface="Poppins" panose="00000500000000000000" pitchFamily="2" charset="0"/>
                <a:ea typeface="思源宋体-思源宋体-SemiBold" pitchFamily="34" charset="-122"/>
                <a:cs typeface="Poppins" panose="00000500000000000000" pitchFamily="2" charset="0"/>
              </a:rPr>
              <a:t> (predator death rate)</a:t>
            </a:r>
          </a:p>
          <a:p>
            <a:pPr marL="0" indent="0" algn="l">
              <a:lnSpc>
                <a:spcPts val="2970"/>
              </a:lnSpc>
              <a:buNone/>
            </a:pPr>
            <a:endParaRPr 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l">
              <a:lnSpc>
                <a:spcPts val="2970"/>
              </a:lnSpc>
              <a:buNone/>
            </a:pPr>
            <a:r>
              <a:rPr lang="en-US" sz="2800" dirty="0">
                <a:solidFill>
                  <a:srgbClr val="E3E5F1"/>
                </a:solidFill>
                <a:latin typeface="Poppins" panose="00000500000000000000" pitchFamily="2" charset="0"/>
                <a:ea typeface="思源宋体-思源宋体-SemiBold" pitchFamily="34" charset="-122"/>
                <a:cs typeface="Poppins" panose="00000500000000000000" pitchFamily="2" charset="0"/>
              </a:rPr>
              <a:t> •</a:t>
            </a:r>
            <a:r>
              <a:rPr lang="en-US" sz="2800" b="1" dirty="0">
                <a:solidFill>
                  <a:srgbClr val="E3E5F1"/>
                </a:solidFill>
                <a:latin typeface="Poppins" panose="00000500000000000000" pitchFamily="2" charset="0"/>
                <a:ea typeface="思源宋体-思源宋体-SemiBold" pitchFamily="34" charset="-122"/>
                <a:cs typeface="Poppins" panose="00000500000000000000" pitchFamily="2" charset="0"/>
              </a:rPr>
              <a:t>δ</a:t>
            </a:r>
            <a:r>
              <a:rPr lang="en-US" sz="2800" dirty="0">
                <a:solidFill>
                  <a:srgbClr val="E3E5F1"/>
                </a:solidFill>
                <a:latin typeface="Poppins" panose="00000500000000000000" pitchFamily="2" charset="0"/>
                <a:ea typeface="思源宋体-思源宋体-SemiBold" pitchFamily="34" charset="-122"/>
                <a:cs typeface="Poppins" panose="00000500000000000000" pitchFamily="2" charset="0"/>
              </a:rPr>
              <a:t> (predator reproduction rate)</a:t>
            </a:r>
            <a:endParaRPr 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lnSpc>
                <a:spcPts val="3400"/>
              </a:lnSpc>
            </a:pPr>
            <a:endParaRPr lang="en-US" sz="2800" dirty="0">
              <a:solidFill>
                <a:srgbClr val="FFFFFF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553200" y="6257753"/>
            <a:ext cx="1868757" cy="31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0"/>
              </a:lnSpc>
            </a:pPr>
            <a:endParaRPr lang="en-US" sz="2000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C40F97-969C-980D-1878-6E07A98BB982}"/>
              </a:ext>
            </a:extLst>
          </p:cNvPr>
          <p:cNvSpPr txBox="1"/>
          <p:nvPr/>
        </p:nvSpPr>
        <p:spPr>
          <a:xfrm>
            <a:off x="7572827" y="3388079"/>
            <a:ext cx="4641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3E5F1"/>
                </a:solidFill>
                <a:latin typeface="Poppins" panose="00000500000000000000" pitchFamily="2" charset="0"/>
                <a:ea typeface="思源宋体-思源宋体-SemiBold" pitchFamily="34" charset="-122"/>
                <a:cs typeface="Poppins" panose="00000500000000000000" pitchFamily="2" charset="0"/>
              </a:rPr>
              <a:t> Euler's method for numerical integration to simulate population changes over time</a:t>
            </a:r>
            <a:endParaRPr lang="en-GB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CE3DD3-BDD6-AAC1-00A2-1A90C03A7C5B}"/>
              </a:ext>
            </a:extLst>
          </p:cNvPr>
          <p:cNvSpPr txBox="1"/>
          <p:nvPr/>
        </p:nvSpPr>
        <p:spPr>
          <a:xfrm>
            <a:off x="7969625" y="5278472"/>
            <a:ext cx="4214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3E5F1"/>
                </a:solidFill>
                <a:latin typeface="Poppins" panose="00000500000000000000" pitchFamily="2" charset="0"/>
                <a:ea typeface="思源宋体-思源宋体-SemiBold" pitchFamily="34" charset="-122"/>
                <a:cs typeface="Poppins" panose="00000500000000000000" pitchFamily="2" charset="0"/>
              </a:rPr>
              <a:t>Divided the total simulation time into equal chunks.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GB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99FB2C-594A-2797-C3F5-4962AD365784}"/>
              </a:ext>
            </a:extLst>
          </p:cNvPr>
          <p:cNvSpPr txBox="1"/>
          <p:nvPr/>
        </p:nvSpPr>
        <p:spPr>
          <a:xfrm>
            <a:off x="7391043" y="7076533"/>
            <a:ext cx="518348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E3E5F1"/>
                </a:solidFill>
                <a:latin typeface="Poppins" panose="00000500000000000000" pitchFamily="2" charset="0"/>
                <a:ea typeface="思源宋体-思源宋体-SemiBold" pitchFamily="34" charset="-122"/>
                <a:cs typeface="Poppins" panose="00000500000000000000" pitchFamily="2" charset="0"/>
              </a:rPr>
              <a:t>Assigned each chunk to a separate thread to simulate population dynamics concurrently.</a:t>
            </a:r>
            <a:endParaRPr lang="en-US" sz="2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GB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38" name="Group 30">
            <a:extLst>
              <a:ext uri="{FF2B5EF4-FFF2-40B4-BE49-F238E27FC236}">
                <a16:creationId xmlns:a16="http://schemas.microsoft.com/office/drawing/2014/main" id="{DFBB2F3D-C70B-89CF-0ED5-1EEB14D2044F}"/>
              </a:ext>
            </a:extLst>
          </p:cNvPr>
          <p:cNvGrpSpPr/>
          <p:nvPr/>
        </p:nvGrpSpPr>
        <p:grpSpPr>
          <a:xfrm>
            <a:off x="6669350" y="3798979"/>
            <a:ext cx="561252" cy="579437"/>
            <a:chOff x="0" y="0"/>
            <a:chExt cx="147820" cy="152609"/>
          </a:xfrm>
        </p:grpSpPr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72EE1B5B-7196-1DD4-1245-1CDB54667F6B}"/>
                </a:ext>
              </a:extLst>
            </p:cNvPr>
            <p:cNvSpPr/>
            <p:nvPr/>
          </p:nvSpPr>
          <p:spPr>
            <a:xfrm>
              <a:off x="0" y="0"/>
              <a:ext cx="147820" cy="152609"/>
            </a:xfrm>
            <a:custGeom>
              <a:avLst/>
              <a:gdLst/>
              <a:ahLst/>
              <a:cxnLst/>
              <a:rect l="l" t="t" r="r" b="b"/>
              <a:pathLst>
                <a:path w="147820" h="152609">
                  <a:moveTo>
                    <a:pt x="0" y="0"/>
                  </a:moveTo>
                  <a:lnTo>
                    <a:pt x="147820" y="0"/>
                  </a:lnTo>
                  <a:lnTo>
                    <a:pt x="147820" y="152609"/>
                  </a:lnTo>
                  <a:lnTo>
                    <a:pt x="0" y="152609"/>
                  </a:lnTo>
                  <a:close/>
                </a:path>
              </a:pathLst>
            </a:custGeom>
            <a:solidFill>
              <a:srgbClr val="1B2B17"/>
            </a:solidFill>
            <a:ln w="19050" cap="sq">
              <a:solidFill>
                <a:srgbClr val="E8BA31"/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40" name="TextBox 32">
              <a:extLst>
                <a:ext uri="{FF2B5EF4-FFF2-40B4-BE49-F238E27FC236}">
                  <a16:creationId xmlns:a16="http://schemas.microsoft.com/office/drawing/2014/main" id="{C76E6422-1A73-022A-9645-09FEECA2FA5A}"/>
                </a:ext>
              </a:extLst>
            </p:cNvPr>
            <p:cNvSpPr txBox="1"/>
            <p:nvPr/>
          </p:nvSpPr>
          <p:spPr>
            <a:xfrm>
              <a:off x="0" y="-57150"/>
              <a:ext cx="147820" cy="209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1" name="Group 30">
            <a:extLst>
              <a:ext uri="{FF2B5EF4-FFF2-40B4-BE49-F238E27FC236}">
                <a16:creationId xmlns:a16="http://schemas.microsoft.com/office/drawing/2014/main" id="{08DB6BFE-C066-72C4-DC4C-C80061CFC22C}"/>
              </a:ext>
            </a:extLst>
          </p:cNvPr>
          <p:cNvGrpSpPr/>
          <p:nvPr/>
        </p:nvGrpSpPr>
        <p:grpSpPr>
          <a:xfrm>
            <a:off x="7080725" y="5530779"/>
            <a:ext cx="561252" cy="579437"/>
            <a:chOff x="0" y="0"/>
            <a:chExt cx="147820" cy="152609"/>
          </a:xfrm>
        </p:grpSpPr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0ECEB03C-4453-F58C-B3B1-507639980C60}"/>
                </a:ext>
              </a:extLst>
            </p:cNvPr>
            <p:cNvSpPr/>
            <p:nvPr/>
          </p:nvSpPr>
          <p:spPr>
            <a:xfrm>
              <a:off x="0" y="0"/>
              <a:ext cx="147820" cy="152609"/>
            </a:xfrm>
            <a:custGeom>
              <a:avLst/>
              <a:gdLst/>
              <a:ahLst/>
              <a:cxnLst/>
              <a:rect l="l" t="t" r="r" b="b"/>
              <a:pathLst>
                <a:path w="147820" h="152609">
                  <a:moveTo>
                    <a:pt x="0" y="0"/>
                  </a:moveTo>
                  <a:lnTo>
                    <a:pt x="147820" y="0"/>
                  </a:lnTo>
                  <a:lnTo>
                    <a:pt x="147820" y="152609"/>
                  </a:lnTo>
                  <a:lnTo>
                    <a:pt x="0" y="152609"/>
                  </a:lnTo>
                  <a:close/>
                </a:path>
              </a:pathLst>
            </a:custGeom>
            <a:solidFill>
              <a:srgbClr val="1B2B17"/>
            </a:solidFill>
            <a:ln w="19050" cap="sq">
              <a:solidFill>
                <a:srgbClr val="E8BA31"/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43" name="TextBox 32">
              <a:extLst>
                <a:ext uri="{FF2B5EF4-FFF2-40B4-BE49-F238E27FC236}">
                  <a16:creationId xmlns:a16="http://schemas.microsoft.com/office/drawing/2014/main" id="{8064A4E3-C7D3-2CD2-6ACC-CB7057A0933E}"/>
                </a:ext>
              </a:extLst>
            </p:cNvPr>
            <p:cNvSpPr txBox="1"/>
            <p:nvPr/>
          </p:nvSpPr>
          <p:spPr>
            <a:xfrm>
              <a:off x="0" y="-57150"/>
              <a:ext cx="147820" cy="209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C1434C5-0930-DA06-321C-1D565D72B4A9}"/>
              </a:ext>
            </a:extLst>
          </p:cNvPr>
          <p:cNvSpPr txBox="1"/>
          <p:nvPr/>
        </p:nvSpPr>
        <p:spPr>
          <a:xfrm>
            <a:off x="7179863" y="5595956"/>
            <a:ext cx="480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2</a:t>
            </a:r>
            <a:endParaRPr lang="en-GB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5EBA01C-4A0B-75EB-19D5-2C6B3AA5E21E}"/>
              </a:ext>
            </a:extLst>
          </p:cNvPr>
          <p:cNvSpPr txBox="1"/>
          <p:nvPr/>
        </p:nvSpPr>
        <p:spPr>
          <a:xfrm>
            <a:off x="6811358" y="3954276"/>
            <a:ext cx="480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  <a:endParaRPr lang="en-GB" dirty="0"/>
          </a:p>
        </p:txBody>
      </p:sp>
      <p:grpSp>
        <p:nvGrpSpPr>
          <p:cNvPr id="54" name="Group 30">
            <a:extLst>
              <a:ext uri="{FF2B5EF4-FFF2-40B4-BE49-F238E27FC236}">
                <a16:creationId xmlns:a16="http://schemas.microsoft.com/office/drawing/2014/main" id="{495B5334-5805-4873-B04D-8C50BC630C6C}"/>
              </a:ext>
            </a:extLst>
          </p:cNvPr>
          <p:cNvGrpSpPr/>
          <p:nvPr/>
        </p:nvGrpSpPr>
        <p:grpSpPr>
          <a:xfrm>
            <a:off x="6627477" y="7165652"/>
            <a:ext cx="561252" cy="579437"/>
            <a:chOff x="0" y="0"/>
            <a:chExt cx="147820" cy="152609"/>
          </a:xfrm>
        </p:grpSpPr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id="{DE2064C5-BDEB-7065-3386-C2F9C80929A5}"/>
                </a:ext>
              </a:extLst>
            </p:cNvPr>
            <p:cNvSpPr/>
            <p:nvPr/>
          </p:nvSpPr>
          <p:spPr>
            <a:xfrm>
              <a:off x="0" y="0"/>
              <a:ext cx="147820" cy="152609"/>
            </a:xfrm>
            <a:custGeom>
              <a:avLst/>
              <a:gdLst/>
              <a:ahLst/>
              <a:cxnLst/>
              <a:rect l="l" t="t" r="r" b="b"/>
              <a:pathLst>
                <a:path w="147820" h="152609">
                  <a:moveTo>
                    <a:pt x="0" y="0"/>
                  </a:moveTo>
                  <a:lnTo>
                    <a:pt x="147820" y="0"/>
                  </a:lnTo>
                  <a:lnTo>
                    <a:pt x="147820" y="152609"/>
                  </a:lnTo>
                  <a:lnTo>
                    <a:pt x="0" y="152609"/>
                  </a:lnTo>
                  <a:close/>
                </a:path>
              </a:pathLst>
            </a:custGeom>
            <a:solidFill>
              <a:srgbClr val="1B2B17"/>
            </a:solidFill>
            <a:ln w="19050" cap="sq">
              <a:solidFill>
                <a:srgbClr val="E8BA31"/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6" name="TextBox 32">
              <a:extLst>
                <a:ext uri="{FF2B5EF4-FFF2-40B4-BE49-F238E27FC236}">
                  <a16:creationId xmlns:a16="http://schemas.microsoft.com/office/drawing/2014/main" id="{C4DB8104-5C9A-7427-758D-EA54A940E485}"/>
                </a:ext>
              </a:extLst>
            </p:cNvPr>
            <p:cNvSpPr txBox="1"/>
            <p:nvPr/>
          </p:nvSpPr>
          <p:spPr>
            <a:xfrm>
              <a:off x="0" y="-57150"/>
              <a:ext cx="147820" cy="209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E854514-3E5E-C75D-5172-E25C3A81A540}"/>
              </a:ext>
            </a:extLst>
          </p:cNvPr>
          <p:cNvSpPr txBox="1"/>
          <p:nvPr/>
        </p:nvSpPr>
        <p:spPr>
          <a:xfrm>
            <a:off x="6756441" y="7319401"/>
            <a:ext cx="387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3</a:t>
            </a:r>
            <a:endParaRPr lang="en-GB" dirty="0"/>
          </a:p>
        </p:txBody>
      </p:sp>
      <p:pic>
        <p:nvPicPr>
          <p:cNvPr id="3" name="Picture 2" descr="A deer in the woods&#10;&#10;AI-generated content may be incorrect.">
            <a:extLst>
              <a:ext uri="{FF2B5EF4-FFF2-40B4-BE49-F238E27FC236}">
                <a16:creationId xmlns:a16="http://schemas.microsoft.com/office/drawing/2014/main" id="{4898E78D-FBA2-384D-0310-7EA6248E8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087" y="0"/>
            <a:ext cx="5771007" cy="10287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5" grpId="0"/>
      <p:bldP spid="36" grpId="0"/>
      <p:bldP spid="37" grpId="0"/>
      <p:bldP spid="51" grpId="0"/>
      <p:bldP spid="52" grpId="0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B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A68B92-71DF-4A03-0247-AAF0ECB9E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8EAB00B0-E04F-0823-24DF-C2C0B03DE182}"/>
              </a:ext>
            </a:extLst>
          </p:cNvPr>
          <p:cNvGrpSpPr/>
          <p:nvPr/>
        </p:nvGrpSpPr>
        <p:grpSpPr>
          <a:xfrm>
            <a:off x="13371665" y="8655736"/>
            <a:ext cx="3887635" cy="602564"/>
            <a:chOff x="0" y="0"/>
            <a:chExt cx="547984" cy="8493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71DA0D7-DFA3-F2CB-706A-F4A182376118}"/>
                </a:ext>
              </a:extLst>
            </p:cNvPr>
            <p:cNvSpPr/>
            <p:nvPr/>
          </p:nvSpPr>
          <p:spPr>
            <a:xfrm>
              <a:off x="0" y="0"/>
              <a:ext cx="547984" cy="84935"/>
            </a:xfrm>
            <a:custGeom>
              <a:avLst/>
              <a:gdLst/>
              <a:ahLst/>
              <a:cxnLst/>
              <a:rect l="l" t="t" r="r" b="b"/>
              <a:pathLst>
                <a:path w="547984" h="84935">
                  <a:moveTo>
                    <a:pt x="0" y="0"/>
                  </a:moveTo>
                  <a:lnTo>
                    <a:pt x="547984" y="0"/>
                  </a:lnTo>
                  <a:lnTo>
                    <a:pt x="547984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1B2B17">
                <a:alpha val="18824"/>
              </a:srgbClr>
            </a:solidFill>
            <a:ln w="38100" cap="sq">
              <a:solidFill>
                <a:srgbClr val="E8BA31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3E88C9-60F6-E45C-6D3A-AAAB62CCFD7F}"/>
                </a:ext>
              </a:extLst>
            </p:cNvPr>
            <p:cNvSpPr txBox="1"/>
            <p:nvPr/>
          </p:nvSpPr>
          <p:spPr>
            <a:xfrm>
              <a:off x="0" y="-57150"/>
              <a:ext cx="547984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07C9391E-25BB-8A08-907C-C343632A7E72}"/>
              </a:ext>
            </a:extLst>
          </p:cNvPr>
          <p:cNvSpPr/>
          <p:nvPr/>
        </p:nvSpPr>
        <p:spPr>
          <a:xfrm>
            <a:off x="16587688" y="880620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0" y="0"/>
                </a:moveTo>
                <a:lnTo>
                  <a:pt x="301625" y="0"/>
                </a:lnTo>
                <a:lnTo>
                  <a:pt x="301625" y="301625"/>
                </a:lnTo>
                <a:lnTo>
                  <a:pt x="0" y="30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9AFFACC6-67E8-F5E0-13D0-253FF4CD6945}"/>
              </a:ext>
            </a:extLst>
          </p:cNvPr>
          <p:cNvGrpSpPr/>
          <p:nvPr/>
        </p:nvGrpSpPr>
        <p:grpSpPr>
          <a:xfrm>
            <a:off x="1028700" y="8655736"/>
            <a:ext cx="608679" cy="602564"/>
            <a:chOff x="0" y="0"/>
            <a:chExt cx="85797" cy="8493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F6AB8AC-BDD1-3BAF-74BE-A0D911584874}"/>
                </a:ext>
              </a:extLst>
            </p:cNvPr>
            <p:cNvSpPr/>
            <p:nvPr/>
          </p:nvSpPr>
          <p:spPr>
            <a:xfrm>
              <a:off x="0" y="0"/>
              <a:ext cx="85797" cy="84935"/>
            </a:xfrm>
            <a:custGeom>
              <a:avLst/>
              <a:gdLst/>
              <a:ahLst/>
              <a:cxnLst/>
              <a:rect l="l" t="t" r="r" b="b"/>
              <a:pathLst>
                <a:path w="85797" h="84935">
                  <a:moveTo>
                    <a:pt x="0" y="0"/>
                  </a:moveTo>
                  <a:lnTo>
                    <a:pt x="85797" y="0"/>
                  </a:lnTo>
                  <a:lnTo>
                    <a:pt x="85797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1B2B17">
                <a:alpha val="18824"/>
              </a:srgbClr>
            </a:solidFill>
            <a:ln w="38100" cap="sq">
              <a:solidFill>
                <a:srgbClr val="E8BA31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B9D048D-2472-4AE2-6178-E87517BB1B87}"/>
                </a:ext>
              </a:extLst>
            </p:cNvPr>
            <p:cNvSpPr txBox="1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>
            <a:extLst>
              <a:ext uri="{FF2B5EF4-FFF2-40B4-BE49-F238E27FC236}">
                <a16:creationId xmlns:a16="http://schemas.microsoft.com/office/drawing/2014/main" id="{8A0C1B0B-04B8-9876-D8EE-9EF7D711FC6C}"/>
              </a:ext>
            </a:extLst>
          </p:cNvPr>
          <p:cNvSpPr/>
          <p:nvPr/>
        </p:nvSpPr>
        <p:spPr>
          <a:xfrm flipV="1">
            <a:off x="3427885" y="8947493"/>
            <a:ext cx="8874737" cy="19050"/>
          </a:xfrm>
          <a:prstGeom prst="line">
            <a:avLst/>
          </a:prstGeom>
          <a:ln w="9525" cap="flat">
            <a:solidFill>
              <a:srgbClr val="E8BA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0F982C8-11FD-CBE4-511A-38BB7DAE56D1}"/>
              </a:ext>
            </a:extLst>
          </p:cNvPr>
          <p:cNvSpPr txBox="1"/>
          <p:nvPr/>
        </p:nvSpPr>
        <p:spPr>
          <a:xfrm>
            <a:off x="13882837" y="8749056"/>
            <a:ext cx="270485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 Presentation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D6750B2-6511-CB9A-1120-943552D809BB}"/>
              </a:ext>
            </a:extLst>
          </p:cNvPr>
          <p:cNvSpPr txBox="1"/>
          <p:nvPr/>
        </p:nvSpPr>
        <p:spPr>
          <a:xfrm>
            <a:off x="2005435" y="8682381"/>
            <a:ext cx="1271165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 6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95F7C46-482D-6E55-190A-2587B37EAC59}"/>
              </a:ext>
            </a:extLst>
          </p:cNvPr>
          <p:cNvSpPr txBox="1"/>
          <p:nvPr/>
        </p:nvSpPr>
        <p:spPr>
          <a:xfrm>
            <a:off x="1160029" y="8682381"/>
            <a:ext cx="346022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CBA34CBE-328E-09CA-8F6C-5B269AADCD05}"/>
              </a:ext>
            </a:extLst>
          </p:cNvPr>
          <p:cNvGrpSpPr/>
          <p:nvPr/>
        </p:nvGrpSpPr>
        <p:grpSpPr>
          <a:xfrm>
            <a:off x="304800" y="222461"/>
            <a:ext cx="8229600" cy="2264769"/>
            <a:chOff x="0" y="0"/>
            <a:chExt cx="2367955" cy="671441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E9FDBDF8-0F27-1B38-9122-59F4DCC7B6D4}"/>
                </a:ext>
              </a:extLst>
            </p:cNvPr>
            <p:cNvSpPr/>
            <p:nvPr/>
          </p:nvSpPr>
          <p:spPr>
            <a:xfrm>
              <a:off x="0" y="0"/>
              <a:ext cx="2367955" cy="671441"/>
            </a:xfrm>
            <a:custGeom>
              <a:avLst/>
              <a:gdLst/>
              <a:ahLst/>
              <a:cxnLst/>
              <a:rect l="l" t="t" r="r" b="b"/>
              <a:pathLst>
                <a:path w="2367955" h="671441">
                  <a:moveTo>
                    <a:pt x="0" y="0"/>
                  </a:moveTo>
                  <a:lnTo>
                    <a:pt x="2367955" y="0"/>
                  </a:lnTo>
                  <a:lnTo>
                    <a:pt x="2367955" y="671441"/>
                  </a:lnTo>
                  <a:lnTo>
                    <a:pt x="0" y="671441"/>
                  </a:lnTo>
                  <a:close/>
                </a:path>
              </a:pathLst>
            </a:custGeom>
            <a:solidFill>
              <a:srgbClr val="1B2B17"/>
            </a:solidFill>
            <a:ln w="38100" cap="sq">
              <a:solidFill>
                <a:srgbClr val="E8BA31"/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12C47399-A116-6CEE-85CE-5603F722D4B3}"/>
                </a:ext>
              </a:extLst>
            </p:cNvPr>
            <p:cNvSpPr txBox="1"/>
            <p:nvPr/>
          </p:nvSpPr>
          <p:spPr>
            <a:xfrm>
              <a:off x="0" y="-57150"/>
              <a:ext cx="2367955" cy="728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D004A0F8-7D31-BD6F-0EFD-64B80A421082}"/>
              </a:ext>
            </a:extLst>
          </p:cNvPr>
          <p:cNvSpPr txBox="1"/>
          <p:nvPr/>
        </p:nvSpPr>
        <p:spPr>
          <a:xfrm>
            <a:off x="-304800" y="440399"/>
            <a:ext cx="9144000" cy="144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ALGORITHIM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AA4FC-C831-CF87-3313-894C763976F4}"/>
              </a:ext>
            </a:extLst>
          </p:cNvPr>
          <p:cNvSpPr txBox="1"/>
          <p:nvPr/>
        </p:nvSpPr>
        <p:spPr>
          <a:xfrm>
            <a:off x="609600" y="3366338"/>
            <a:ext cx="13639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GB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46B87-35F1-6472-ADC7-A9A3660C2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42" y="3826445"/>
            <a:ext cx="4512338" cy="11716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CA9559-59BC-F9A9-22C5-EBA15B8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267" y="6436654"/>
            <a:ext cx="5143234" cy="117162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B62C90-8569-9E90-FF97-5BC3D7AB2F78}"/>
              </a:ext>
            </a:extLst>
          </p:cNvPr>
          <p:cNvSpPr txBox="1"/>
          <p:nvPr/>
        </p:nvSpPr>
        <p:spPr>
          <a:xfrm>
            <a:off x="770539" y="3143567"/>
            <a:ext cx="4792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Prey population change: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8AE897-DAC2-47CC-95F7-F922F9BFC11B}"/>
              </a:ext>
            </a:extLst>
          </p:cNvPr>
          <p:cNvSpPr txBox="1"/>
          <p:nvPr/>
        </p:nvSpPr>
        <p:spPr>
          <a:xfrm>
            <a:off x="816427" y="5763073"/>
            <a:ext cx="56605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Predator population change:</a:t>
            </a:r>
          </a:p>
        </p:txBody>
      </p:sp>
      <p:pic>
        <p:nvPicPr>
          <p:cNvPr id="23" name="Picture 2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0444D9CC-2885-1991-AE53-AD89ACCDEA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139" y="222461"/>
            <a:ext cx="9144018" cy="4572009"/>
          </a:xfrm>
          <a:prstGeom prst="rect">
            <a:avLst/>
          </a:prstGeom>
          <a:effectLst>
            <a:softEdge rad="12700"/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7E3E0161-E6E6-CA4E-03EC-2BF1487A90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1357558"/>
                  </p:ext>
                </p:extLst>
              </p:nvPr>
            </p:nvGraphicFramePr>
            <p:xfrm>
              <a:off x="10591801" y="6134572"/>
              <a:ext cx="2438401" cy="1371264"/>
            </p:xfrm>
            <a:graphic>
              <a:graphicData uri="http://schemas.microsoft.com/office/powerpoint/2016/slidezoom">
                <pslz:sldZm>
                  <pslz:sldZmObj sldId="269" cId="3786410290">
                    <pslz:zmPr id="{3FB5C111-C1C6-4137-86E5-8BDB34397DD3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38401" cy="1371264"/>
                        </a:xfrm>
                        <a:prstGeom prst="rect">
                          <a:avLst/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88900" cap="sq">
                          <a:solidFill>
                            <a:srgbClr val="FFFFFF"/>
                          </a:solidFill>
                          <a:miter lim="800000"/>
                        </a:ln>
                        <a:effectLst>
                          <a:outerShdw blurRad="55000" dist="18000" dir="54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twoPt" dir="t">
                            <a:rot lat="0" lon="0" rev="7200000"/>
                          </a:lightRig>
                        </a:scene3d>
                        <a:sp3d>
                          <a:bevelT w="25400" h="19050"/>
                          <a:contourClr>
                            <a:srgbClr val="FFFFFF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E3E0161-E6E6-CA4E-03EC-2BF1487A90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1801" y="6134572"/>
                <a:ext cx="2438401" cy="137126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65ED033C-DE85-159A-B3EB-0335CFDD42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8615717"/>
                  </p:ext>
                </p:extLst>
              </p:nvPr>
            </p:nvGraphicFramePr>
            <p:xfrm>
              <a:off x="15262384" y="6046049"/>
              <a:ext cx="1873489" cy="1548309"/>
            </p:xfrm>
            <a:graphic>
              <a:graphicData uri="http://schemas.microsoft.com/office/powerpoint/2016/slidezoom">
                <pslz:sldZm>
                  <pslz:sldZmObj sldId="270" cId="2635163480">
                    <pslz:zmPr id="{A174061B-C817-4361-A844-D1942F4C8977}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73489" cy="15483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65ED033C-DE85-159A-B3EB-0335CFDD42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62384" y="6046049"/>
                <a:ext cx="1873489" cy="154830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BD80CC5-529F-5BFB-B5D1-960783BB4D61}"/>
              </a:ext>
            </a:extLst>
          </p:cNvPr>
          <p:cNvCxnSpPr>
            <a:endCxn id="24" idx="1"/>
          </p:cNvCxnSpPr>
          <p:nvPr/>
        </p:nvCxnSpPr>
        <p:spPr>
          <a:xfrm>
            <a:off x="13021072" y="6820203"/>
            <a:ext cx="2241312" cy="1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26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446574"/>
            <a:ext cx="18288000" cy="96012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842928" y="5095496"/>
            <a:ext cx="10287003" cy="9601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B60DF-7A0B-2027-2B7F-704F0986061D}"/>
              </a:ext>
            </a:extLst>
          </p:cNvPr>
          <p:cNvSpPr txBox="1">
            <a:spLocks/>
          </p:cNvSpPr>
          <p:nvPr/>
        </p:nvSpPr>
        <p:spPr>
          <a:xfrm>
            <a:off x="571501" y="7345161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</a:rPr>
              <a:t>Pseudo Code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973BF71-5247-4C44-A505-3CE009E8FD6D}"/>
              </a:ext>
            </a:extLst>
          </p:cNvPr>
          <p:cNvSpPr txBox="1">
            <a:spLocks/>
          </p:cNvSpPr>
          <p:nvPr/>
        </p:nvSpPr>
        <p:spPr>
          <a:xfrm>
            <a:off x="9372600" y="190500"/>
            <a:ext cx="8610600" cy="1752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1. Validate rates (alpha, beta, gamma, delta &gt; 0)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2. Compute grid size from total population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3. Initialize grid with rabbits &amp; wolves per cell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4. Store initial data, validate to frontend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5. Create process pool (use all CPU cores)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6. For each year: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   - Build </a:t>
            </a:r>
            <a:r>
              <a:rPr lang="en-US" sz="2800" dirty="0" err="1">
                <a:solidFill>
                  <a:schemeClr val="bg1"/>
                </a:solidFill>
              </a:rPr>
              <a:t>args</a:t>
            </a:r>
            <a:r>
              <a:rPr lang="en-US" sz="2800" dirty="0">
                <a:solidFill>
                  <a:schemeClr val="bg1"/>
                </a:solidFill>
              </a:rPr>
              <a:t> list from grid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   - Parallel map with pool → updated grid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   - Sum total rabbits &amp; wolves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   - Emit updates &amp; performance if </a:t>
            </a:r>
            <a:r>
              <a:rPr lang="en-US" sz="2800" dirty="0" err="1">
                <a:solidFill>
                  <a:schemeClr val="bg1"/>
                </a:solidFill>
              </a:rPr>
              <a:t>socketio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7. Close pool, return results &amp; stats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1FDC39-589B-2B32-9554-081FF0B7C5A2}"/>
              </a:ext>
            </a:extLst>
          </p:cNvPr>
          <p:cNvSpPr/>
          <p:nvPr/>
        </p:nvSpPr>
        <p:spPr>
          <a:xfrm>
            <a:off x="1493521" y="7345161"/>
            <a:ext cx="5867400" cy="135699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4BAC5-3DDE-50EF-26C1-05020A160BE3}"/>
              </a:ext>
            </a:extLst>
          </p:cNvPr>
          <p:cNvSpPr/>
          <p:nvPr/>
        </p:nvSpPr>
        <p:spPr>
          <a:xfrm>
            <a:off x="8915401" y="388302"/>
            <a:ext cx="8971786" cy="942016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C40D1E-70E8-5C8C-66E9-B7634E62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26"/>
          <a:stretch/>
        </p:blipFill>
        <p:spPr>
          <a:xfrm>
            <a:off x="2311261" y="2781300"/>
            <a:ext cx="4292879" cy="381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10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346</Words>
  <Application>Microsoft Office PowerPoint</Application>
  <PresentationFormat>Custom</PresentationFormat>
  <Paragraphs>102</Paragraphs>
  <Slides>15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Poppins</vt:lpstr>
      <vt:lpstr>Calibri</vt:lpstr>
      <vt:lpstr>Aptos</vt:lpstr>
      <vt:lpstr>Poppins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Nature Presentation</dc:title>
  <dc:creator>Ayesha Akhlaq</dc:creator>
  <cp:lastModifiedBy>Abdul Moiz</cp:lastModifiedBy>
  <cp:revision>10</cp:revision>
  <dcterms:created xsi:type="dcterms:W3CDTF">2006-08-16T00:00:00Z</dcterms:created>
  <dcterms:modified xsi:type="dcterms:W3CDTF">2025-05-15T18:29:40Z</dcterms:modified>
  <dc:identifier>DAGml8GZ688</dc:identifier>
</cp:coreProperties>
</file>